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5" r:id="rId5"/>
    <p:sldMasterId id="2147483888" r:id="rId6"/>
  </p:sldMasterIdLst>
  <p:notesMasterIdLst>
    <p:notesMasterId r:id="rId36"/>
  </p:notesMasterIdLst>
  <p:handoutMasterIdLst>
    <p:handoutMasterId r:id="rId37"/>
  </p:handoutMasterIdLst>
  <p:sldIdLst>
    <p:sldId id="396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  <p:sldId id="429" r:id="rId34"/>
    <p:sldId id="430" r:id="rId35"/>
  </p:sldIdLst>
  <p:sldSz cx="12188825" cy="6858000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6094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1218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8284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2437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3047467" algn="l" defTabSz="609493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3656960" algn="l" defTabSz="609493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4266453" algn="l" defTabSz="609493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4875947" algn="l" defTabSz="609493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Introduction" id="{CEB6AEA6-7164-264F-8BED-8F503854D2DC}">
          <p14:sldIdLst>
            <p14:sldId id="396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4289" userDrawn="1">
          <p15:clr>
            <a:srgbClr val="A4A3A4"/>
          </p15:clr>
        </p15:guide>
        <p15:guide id="2" pos="7637" userDrawn="1">
          <p15:clr>
            <a:srgbClr val="A4A3A4"/>
          </p15:clr>
        </p15:guide>
        <p15:guide id="3" pos="3831" userDrawn="1">
          <p15:clr>
            <a:srgbClr val="A4A3A4"/>
          </p15:clr>
        </p15:guide>
        <p15:guide id="4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9FCC3B"/>
    <a:srgbClr val="003046"/>
    <a:srgbClr val="003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3" autoAdjust="0"/>
    <p:restoredTop sz="93444" autoAdjust="0"/>
  </p:normalViewPr>
  <p:slideViewPr>
    <p:cSldViewPr snapToGrid="0" snapToObjects="1" showGuides="1">
      <p:cViewPr>
        <p:scale>
          <a:sx n="88" d="100"/>
          <a:sy n="88" d="100"/>
        </p:scale>
        <p:origin x="-710" y="-226"/>
      </p:cViewPr>
      <p:guideLst>
        <p:guide orient="horz" pos="3122"/>
        <p:guide orient="horz"/>
        <p:guide orient="horz" pos="3637"/>
        <p:guide orient="horz" pos="929"/>
        <p:guide pos="3835"/>
        <p:guide pos="3984"/>
        <p:guide pos="7381"/>
        <p:guide pos="295"/>
        <p:guide/>
        <p:guide pos="3696"/>
      </p:guideLst>
    </p:cSldViewPr>
  </p:slideViewPr>
  <p:outlineViewPr>
    <p:cViewPr>
      <p:scale>
        <a:sx n="33" d="100"/>
        <a:sy n="33" d="100"/>
      </p:scale>
      <p:origin x="0" y="4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Franklin Gothic Book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7E060-4E78-AA47-B042-50C681F24503}" type="datetime1">
              <a:rPr lang="en-US" smtClean="0">
                <a:latin typeface="Franklin Gothic Book"/>
              </a:rPr>
              <a:t>4/3/2017</a:t>
            </a:fld>
            <a:endParaRPr lang="en-US" dirty="0"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695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13695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1F465-DC3E-9046-8EBE-43532FB91D67}" type="slidenum">
              <a:rPr lang="en-US" smtClean="0">
                <a:latin typeface="Franklin Gothic Book"/>
              </a:rPr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319888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ranklin Gothic Book"/>
              </a:defRPr>
            </a:lvl1pPr>
          </a:lstStyle>
          <a:p>
            <a:fld id="{31D5ADA3-FC90-B74B-859B-C96E067C0CC9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58020"/>
            <a:ext cx="7437120" cy="30858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695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13695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ranklin Gothic Book"/>
              </a:defRPr>
            </a:lvl1pPr>
          </a:lstStyle>
          <a:p>
            <a:fld id="{92D2F301-3529-9E46-B93C-4E18D8A212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339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493" rtl="0" eaLnBrk="1" latinLnBrk="0" hangingPunct="1">
      <a:defRPr sz="1600" kern="1200">
        <a:solidFill>
          <a:schemeClr val="tx1"/>
        </a:solidFill>
        <a:latin typeface="Franklin Gothic Book"/>
        <a:ea typeface="+mn-ea"/>
        <a:cs typeface="+mn-cs"/>
      </a:defRPr>
    </a:lvl1pPr>
    <a:lvl2pPr marL="609493" algn="l" defTabSz="609493" rtl="0" eaLnBrk="1" latinLnBrk="0" hangingPunct="1">
      <a:defRPr sz="1600" kern="1200">
        <a:solidFill>
          <a:schemeClr val="tx1"/>
        </a:solidFill>
        <a:latin typeface="Franklin Gothic Book"/>
        <a:ea typeface="+mn-ea"/>
        <a:cs typeface="+mn-cs"/>
      </a:defRPr>
    </a:lvl2pPr>
    <a:lvl3pPr marL="1218987" algn="l" defTabSz="609493" rtl="0" eaLnBrk="1" latinLnBrk="0" hangingPunct="1">
      <a:defRPr sz="1600" kern="1200">
        <a:solidFill>
          <a:schemeClr val="tx1"/>
        </a:solidFill>
        <a:latin typeface="Franklin Gothic Book"/>
        <a:ea typeface="+mn-ea"/>
        <a:cs typeface="+mn-cs"/>
      </a:defRPr>
    </a:lvl3pPr>
    <a:lvl4pPr marL="1828480" algn="l" defTabSz="609493" rtl="0" eaLnBrk="1" latinLnBrk="0" hangingPunct="1">
      <a:defRPr sz="1600" kern="1200">
        <a:solidFill>
          <a:schemeClr val="tx1"/>
        </a:solidFill>
        <a:latin typeface="Franklin Gothic Book"/>
        <a:ea typeface="+mn-ea"/>
        <a:cs typeface="+mn-cs"/>
      </a:defRPr>
    </a:lvl4pPr>
    <a:lvl5pPr marL="2437973" algn="l" defTabSz="609493" rtl="0" eaLnBrk="1" latinLnBrk="0" hangingPunct="1">
      <a:defRPr sz="1600" kern="1200">
        <a:solidFill>
          <a:schemeClr val="tx1"/>
        </a:solidFill>
        <a:latin typeface="Franklin Gothic Book"/>
        <a:ea typeface="+mn-ea"/>
        <a:cs typeface="+mn-cs"/>
      </a:defRPr>
    </a:lvl5pPr>
    <a:lvl6pPr marL="304746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vision/colcon.html#c1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14350"/>
            <a:ext cx="45688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A895F-8931-488D-88BC-7DE9FC54FE7D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59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14350"/>
            <a:ext cx="45688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74C53-8F4E-4E9A-B0DE-27C2F98227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37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14350"/>
            <a:ext cx="45688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FFA6-FC6E-C543-B4DB-50FAEF6023C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2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14350"/>
            <a:ext cx="45688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FFA6-FC6E-C543-B4DB-50FAEF6023C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7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63788" y="514350"/>
            <a:ext cx="456882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600" dirty="0">
              <a:latin typeface="Calibri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5D04E2-A3A1-C446-AC71-3753F7A42A36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63788" y="514350"/>
            <a:ext cx="456882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5D04E2-A3A1-C446-AC71-3753F7A42A36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63788" y="514350"/>
            <a:ext cx="456882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600" dirty="0">
              <a:latin typeface="Calibri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181EB-86F2-2E4B-81EC-85E61D99181F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14350"/>
            <a:ext cx="45688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1C9E8-0490-B04F-9847-B504544BEB7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13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14350"/>
            <a:ext cx="45688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A895F-8931-488D-88BC-7DE9FC54FE7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04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63788" y="514350"/>
            <a:ext cx="456882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latin typeface="Calibri" charset="0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F07A8C-A621-7C4A-8901-73C3A599FF6E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14350"/>
            <a:ext cx="45688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unless otherwise specified by manufacturer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74C53-8F4E-4E9A-B0DE-27C2F98227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1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7760"/>
            <a:ext cx="12188825" cy="1143000"/>
          </a:xfrm>
        </p:spPr>
        <p:txBody>
          <a:bodyPr/>
          <a:lstStyle>
            <a:lvl1pPr>
              <a:defRPr sz="5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idx="4294967295"/>
          </p:nvPr>
        </p:nvSpPr>
        <p:spPr>
          <a:xfrm>
            <a:off x="609441" y="3659295"/>
            <a:ext cx="10969943" cy="784012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2133">
                <a:solidFill>
                  <a:schemeClr val="tx2"/>
                </a:solidFill>
              </a:defRPr>
            </a:lvl1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11" name="Text Placeholder 5"/>
          <p:cNvSpPr txBox="1">
            <a:spLocks/>
          </p:cNvSpPr>
          <p:nvPr userDrawn="1"/>
        </p:nvSpPr>
        <p:spPr>
          <a:xfrm>
            <a:off x="8659964" y="6560362"/>
            <a:ext cx="3055937" cy="179387"/>
          </a:xfrm>
          <a:prstGeom prst="rect">
            <a:avLst/>
          </a:prstGeom>
        </p:spPr>
        <p:txBody>
          <a:bodyPr/>
          <a:lstStyle>
            <a:lvl1pPr marL="0" indent="0" algn="l" defTabSz="609448" rtl="0" eaLnBrk="1" latinLnBrk="0" hangingPunct="1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None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 baseline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58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44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257300" indent="-3429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i="0" dirty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t>Proprietary and Confidential | </a:t>
            </a:r>
            <a:fld id="{5F95715F-BFE7-F94C-A284-27D3289DD745}" type="slidenum">
              <a:rPr lang="en-US" sz="800" b="0" i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pPr algn="r"/>
              <a:t>‹#›</a:t>
            </a:fld>
            <a:endParaRPr lang="en-US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5" name="Picture 4" descr="VSPOpticsGroup_rev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47" y="4719472"/>
            <a:ext cx="1533832" cy="153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0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-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0"/>
          </p:nvPr>
        </p:nvSpPr>
        <p:spPr>
          <a:xfrm>
            <a:off x="466727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6316666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83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4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spc="100" baseline="0">
                <a:solidFill>
                  <a:srgbClr val="01B5F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9536" y="1600200"/>
            <a:ext cx="11609974" cy="486989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27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5833"/>
            <a:ext cx="121888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 descr="VSPOpticsGroup_SPOT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88" y="4740485"/>
            <a:ext cx="1627539" cy="16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2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5833"/>
            <a:ext cx="121888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37" y="5284627"/>
            <a:ext cx="7934467" cy="97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69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046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805622" y="1788163"/>
            <a:ext cx="0" cy="4050453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46501" y="1788589"/>
            <a:ext cx="7042432" cy="4049183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Font typeface="Arial"/>
              <a:buNone/>
              <a:defRPr sz="2800"/>
            </a:lvl1pPr>
            <a:lvl2pPr marL="457200" indent="-228600">
              <a:spcBef>
                <a:spcPts val="0"/>
              </a:spcBef>
              <a:buFont typeface="Arial"/>
              <a:buChar char="•"/>
              <a:defRPr sz="2400"/>
            </a:lvl2pPr>
            <a:lvl3pPr marL="685800" indent="-228600">
              <a:spcBef>
                <a:spcPts val="0"/>
              </a:spcBef>
              <a:buFont typeface="Arial"/>
              <a:buChar char="•"/>
              <a:defRPr sz="2400"/>
            </a:lvl3pPr>
            <a:lvl4pPr marL="914400" indent="-228600">
              <a:spcBef>
                <a:spcPts val="0"/>
              </a:spcBef>
              <a:buFont typeface="Arial"/>
              <a:buChar char="•"/>
              <a:defRPr sz="2400"/>
            </a:lvl4pPr>
            <a:lvl5pPr marL="1143000" indent="-228600">
              <a:spcBef>
                <a:spcPts val="0"/>
              </a:spcBef>
              <a:buFont typeface="Arial"/>
              <a:buChar char="•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5"/>
          <p:cNvSpPr txBox="1">
            <a:spLocks/>
          </p:cNvSpPr>
          <p:nvPr userDrawn="1"/>
        </p:nvSpPr>
        <p:spPr>
          <a:xfrm>
            <a:off x="8659964" y="6560362"/>
            <a:ext cx="3055937" cy="179387"/>
          </a:xfrm>
          <a:prstGeom prst="rect">
            <a:avLst/>
          </a:prstGeom>
        </p:spPr>
        <p:txBody>
          <a:bodyPr/>
          <a:lstStyle>
            <a:lvl1pPr marL="0" indent="0" algn="l" defTabSz="609448" rtl="0" eaLnBrk="1" latinLnBrk="0" hangingPunct="1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None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 baseline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58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44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257300" indent="-3429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i="0" dirty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t>Proprietary and Confidential | </a:t>
            </a:r>
            <a:fld id="{6C57FC2A-9218-D94C-BC91-9A6D8B910988}" type="slidenum">
              <a:rPr lang="en-US" sz="800" b="0" i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pPr algn="r"/>
              <a:t>‹#›</a:t>
            </a:fld>
            <a:endParaRPr lang="en-US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3" name="Picture 2" descr="VSPOpticsGroup_SPOT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457450"/>
            <a:ext cx="2063750" cy="20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1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4665" y="1590843"/>
            <a:ext cx="11242675" cy="48258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 userDrawn="1"/>
        </p:nvSpPr>
        <p:spPr>
          <a:xfrm>
            <a:off x="8659964" y="6560362"/>
            <a:ext cx="3055937" cy="179387"/>
          </a:xfrm>
          <a:prstGeom prst="rect">
            <a:avLst/>
          </a:prstGeom>
        </p:spPr>
        <p:txBody>
          <a:bodyPr/>
          <a:lstStyle>
            <a:lvl1pPr marL="0" indent="0" algn="l" defTabSz="609448" rtl="0" eaLnBrk="1" latinLnBrk="0" hangingPunct="1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None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 baseline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58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44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257300" indent="-3429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i="0" dirty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t>Proprietary and Confidential | </a:t>
            </a:r>
            <a:fld id="{6C57FC2A-9218-D94C-BC91-9A6D8B910988}" type="slidenum">
              <a:rPr lang="en-US" sz="800" b="0" i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pPr algn="r"/>
              <a:t>‹#›</a:t>
            </a:fld>
            <a:endParaRPr lang="en-US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1470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0"/>
          </p:nvPr>
        </p:nvSpPr>
        <p:spPr>
          <a:xfrm>
            <a:off x="466727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6316666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13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1600"/>
            <a:ext cx="1218882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4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4665" y="1590843"/>
            <a:ext cx="11242675" cy="48258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 userDrawn="1"/>
        </p:nvSpPr>
        <p:spPr>
          <a:xfrm>
            <a:off x="8659964" y="6560362"/>
            <a:ext cx="3055937" cy="179387"/>
          </a:xfrm>
          <a:prstGeom prst="rect">
            <a:avLst/>
          </a:prstGeom>
        </p:spPr>
        <p:txBody>
          <a:bodyPr/>
          <a:lstStyle>
            <a:lvl1pPr marL="0" indent="0" algn="l" defTabSz="609448" rtl="0" eaLnBrk="1" latinLnBrk="0" hangingPunct="1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None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 baseline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58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44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257300" indent="-3429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i="0" dirty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t>Proprietary and Confidential | </a:t>
            </a:r>
            <a:fld id="{6C57FC2A-9218-D94C-BC91-9A6D8B910988}" type="slidenum">
              <a:rPr lang="en-US" sz="800" b="0" i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pPr algn="r"/>
              <a:t>‹#›</a:t>
            </a:fld>
            <a:endParaRPr lang="en-US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5666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7760"/>
            <a:ext cx="12188825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idx="4294967295"/>
          </p:nvPr>
        </p:nvSpPr>
        <p:spPr>
          <a:xfrm>
            <a:off x="609441" y="3659295"/>
            <a:ext cx="10969943" cy="784012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2133">
                <a:solidFill>
                  <a:schemeClr val="tx2"/>
                </a:solidFill>
              </a:defRPr>
            </a:lvl1pPr>
          </a:lstStyle>
          <a:p>
            <a:pPr marL="0" indent="0" algn="ctr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47" y="5284073"/>
            <a:ext cx="7943506" cy="97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2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-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0"/>
          </p:nvPr>
        </p:nvSpPr>
        <p:spPr>
          <a:xfrm>
            <a:off x="466727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6316666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2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4665" y="1590843"/>
            <a:ext cx="11242675" cy="48258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 userDrawn="1"/>
        </p:nvSpPr>
        <p:spPr>
          <a:xfrm>
            <a:off x="8659964" y="6560362"/>
            <a:ext cx="3055937" cy="179387"/>
          </a:xfrm>
          <a:prstGeom prst="rect">
            <a:avLst/>
          </a:prstGeom>
        </p:spPr>
        <p:txBody>
          <a:bodyPr/>
          <a:lstStyle>
            <a:lvl1pPr marL="0" indent="0" algn="l" defTabSz="609448" rtl="0" eaLnBrk="1" latinLnBrk="0" hangingPunct="1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None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 baseline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58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44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257300" indent="-3429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i="0" dirty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t>Proprietary and Confidential | </a:t>
            </a:r>
            <a:fld id="{6C57FC2A-9218-D94C-BC91-9A6D8B910988}" type="slidenum">
              <a:rPr lang="en-US" sz="800" b="0" i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pPr algn="r"/>
              <a:t>‹#›</a:t>
            </a:fld>
            <a:endParaRPr lang="en-US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96012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-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0"/>
          </p:nvPr>
        </p:nvSpPr>
        <p:spPr>
          <a:xfrm>
            <a:off x="466727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6316666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64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67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bg>
      <p:bgPr>
        <a:solidFill>
          <a:srgbClr val="003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463" y="1676400"/>
            <a:ext cx="52800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300945"/>
            <a:ext cx="10360501" cy="1470025"/>
          </a:xfrm>
        </p:spPr>
        <p:txBody>
          <a:bodyPr/>
          <a:lstStyle>
            <a:lvl1pPr algn="ctr">
              <a:defRPr b="1" i="0" cap="all" spc="100" baseline="0">
                <a:solidFill>
                  <a:srgbClr val="01B5F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5252" y="4770967"/>
            <a:ext cx="8532178" cy="1752600"/>
          </a:xfrm>
        </p:spPr>
        <p:txBody>
          <a:bodyPr>
            <a:normAutofit/>
          </a:bodyPr>
          <a:lstStyle>
            <a:lvl1pPr marL="0" indent="0" algn="ctr">
              <a:buNone/>
              <a:defRPr sz="2399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64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88825" cy="1417638"/>
          </a:xfrm>
          <a:prstGeom prst="rect">
            <a:avLst/>
          </a:prstGeom>
          <a:solidFill>
            <a:srgbClr val="003046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5760" tIns="45720" rIns="36576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3819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 spc="100" baseline="0">
                <a:solidFill>
                  <a:srgbClr val="01B5F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9536" y="1600200"/>
            <a:ext cx="11609974" cy="486989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91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7760"/>
            <a:ext cx="12188825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idx="4294967295"/>
          </p:nvPr>
        </p:nvSpPr>
        <p:spPr>
          <a:xfrm>
            <a:off x="609441" y="3659295"/>
            <a:ext cx="10969943" cy="784012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2133">
                <a:solidFill>
                  <a:schemeClr val="tx2"/>
                </a:solidFill>
              </a:defRPr>
            </a:lvl1pPr>
          </a:lstStyle>
          <a:p>
            <a:pPr marL="0" indent="0" algn="ctr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47" y="5284075"/>
            <a:ext cx="7943506" cy="97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7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805622" y="1788163"/>
            <a:ext cx="0" cy="4050453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46501" y="1788589"/>
            <a:ext cx="7042432" cy="40491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 descr="VSPOpticsGroup_rev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75" y="2474453"/>
            <a:ext cx="2048386" cy="20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1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4665" y="1482728"/>
            <a:ext cx="11242675" cy="49339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66727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6316666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36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1600"/>
            <a:ext cx="1218882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91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143000"/>
          </a:xfrm>
          <a:solidFill>
            <a:schemeClr val="accent1"/>
          </a:solidFill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4665" y="1590843"/>
            <a:ext cx="11242675" cy="48258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3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-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B6F1"/>
          </a:solidFill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0"/>
          </p:nvPr>
        </p:nvSpPr>
        <p:spPr>
          <a:xfrm>
            <a:off x="466727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6316666" y="1474788"/>
            <a:ext cx="540067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39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47A44"/>
          </a:solidFill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4665" y="1590843"/>
            <a:ext cx="11242675" cy="48258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143000"/>
          </a:xfrm>
          <a:prstGeom prst="rect">
            <a:avLst/>
          </a:prstGeom>
          <a:effectLst/>
        </p:spPr>
        <p:txBody>
          <a:bodyPr vert="horz" lIns="182880" tIns="91440" rIns="182880" bIns="9144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5" y="1482726"/>
            <a:ext cx="11242675" cy="4932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 txBox="1">
            <a:spLocks/>
          </p:cNvSpPr>
          <p:nvPr userDrawn="1"/>
        </p:nvSpPr>
        <p:spPr>
          <a:xfrm>
            <a:off x="8659964" y="6560362"/>
            <a:ext cx="3055937" cy="179387"/>
          </a:xfrm>
          <a:prstGeom prst="rect">
            <a:avLst/>
          </a:prstGeom>
        </p:spPr>
        <p:txBody>
          <a:bodyPr/>
          <a:lstStyle>
            <a:lvl1pPr marL="0" indent="0" algn="l" defTabSz="609448" rtl="0" eaLnBrk="1" latinLnBrk="0" hangingPunct="1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None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 baseline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58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44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257300" indent="-3429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i="0" dirty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t>Proprietary and Confidential | </a:t>
            </a:r>
            <a:fld id="{5F95715F-BFE7-F94C-A284-27D3289DD745}" type="slidenum">
              <a:rPr lang="en-US" sz="800" b="0" i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t>‹#›</a:t>
            </a:fld>
            <a:endParaRPr lang="en-US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004651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1" r:id="rId1"/>
    <p:sldLayoutId id="2147483923" r:id="rId2"/>
    <p:sldLayoutId id="2147483909" r:id="rId3"/>
    <p:sldLayoutId id="2147483896" r:id="rId4"/>
    <p:sldLayoutId id="2147483905" r:id="rId5"/>
    <p:sldLayoutId id="2147483897" r:id="rId6"/>
    <p:sldLayoutId id="2147483915" r:id="rId7"/>
    <p:sldLayoutId id="2147483929" r:id="rId8"/>
    <p:sldLayoutId id="2147483914" r:id="rId9"/>
    <p:sldLayoutId id="2147483930" r:id="rId10"/>
    <p:sldLayoutId id="2147483887" r:id="rId11"/>
    <p:sldLayoutId id="214748393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609448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sz="4400" kern="1200" cap="all" spc="-50">
          <a:ln>
            <a:solidFill>
              <a:schemeClr val="tx1"/>
            </a:solidFill>
          </a:ln>
          <a:solidFill>
            <a:schemeClr val="tx1"/>
          </a:solidFill>
          <a:effectLst>
            <a:outerShdw blurRad="50800" dist="25400" dir="5880000" algn="tl" rotWithShape="0">
              <a:srgbClr val="000000">
                <a:alpha val="25000"/>
              </a:srgbClr>
            </a:outerShdw>
          </a:effectLst>
          <a:latin typeface="Franklin Gothic Medium"/>
          <a:ea typeface="+mj-ea"/>
          <a:cs typeface="Franklin Gothic Medium"/>
        </a:defRPr>
      </a:lvl1pPr>
    </p:titleStyle>
    <p:bodyStyle>
      <a:lvl1pPr marL="0" indent="0" algn="l" defTabSz="609448" rtl="0" eaLnBrk="1" latinLnBrk="0" hangingPunct="1">
        <a:spcBef>
          <a:spcPts val="1200"/>
        </a:spcBef>
        <a:spcAft>
          <a:spcPts val="0"/>
        </a:spcAft>
        <a:buSzPct val="100000"/>
        <a:buFont typeface="Arial"/>
        <a:buNone/>
        <a:defRPr sz="280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457200" indent="-228600" algn="l" defTabSz="609448" rtl="0" eaLnBrk="1" latinLnBrk="0" hangingPunct="1">
        <a:spcBef>
          <a:spcPts val="0"/>
        </a:spcBef>
        <a:spcAft>
          <a:spcPts val="0"/>
        </a:spcAft>
        <a:buSzPct val="100000"/>
        <a:buFont typeface="Arial"/>
        <a:buChar char="•"/>
        <a:defRPr sz="2400" kern="1200" baseline="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685800" indent="-228600" algn="l" defTabSz="609448" rtl="0" eaLnBrk="1" latinLnBrk="0" hangingPunct="1">
        <a:spcBef>
          <a:spcPts val="0"/>
        </a:spcBef>
        <a:spcAft>
          <a:spcPts val="0"/>
        </a:spcAft>
        <a:buSzPct val="100000"/>
        <a:buFont typeface="Arial"/>
        <a:buChar char="•"/>
        <a:defRPr sz="240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914400" indent="-228600" algn="l" defTabSz="609448" rtl="0" eaLnBrk="1" latinLnBrk="0" hangingPunct="1">
        <a:spcBef>
          <a:spcPts val="0"/>
        </a:spcBef>
        <a:spcAft>
          <a:spcPts val="0"/>
        </a:spcAft>
        <a:buSzPct val="100000"/>
        <a:buFont typeface="Arial"/>
        <a:buChar char="•"/>
        <a:defRPr sz="240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1257300" indent="-342900" algn="l" defTabSz="609448" rtl="0" eaLnBrk="1" latinLnBrk="0" hangingPunct="1">
        <a:spcBef>
          <a:spcPts val="0"/>
        </a:spcBef>
        <a:spcAft>
          <a:spcPts val="0"/>
        </a:spcAft>
        <a:buSzPct val="100000"/>
        <a:buFont typeface="Arial"/>
        <a:buChar char="•"/>
        <a:defRPr sz="2400" kern="12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3351962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9313"/>
            <a:ext cx="121888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5"/>
            <a:ext cx="10969943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5"/>
          <p:cNvSpPr txBox="1">
            <a:spLocks/>
          </p:cNvSpPr>
          <p:nvPr userDrawn="1"/>
        </p:nvSpPr>
        <p:spPr>
          <a:xfrm>
            <a:off x="8659964" y="6560362"/>
            <a:ext cx="3055937" cy="179387"/>
          </a:xfrm>
          <a:prstGeom prst="rect">
            <a:avLst/>
          </a:prstGeom>
        </p:spPr>
        <p:txBody>
          <a:bodyPr/>
          <a:lstStyle>
            <a:lvl1pPr marL="0" indent="0" algn="l" defTabSz="609448" rtl="0" eaLnBrk="1" latinLnBrk="0" hangingPunct="1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None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 baseline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58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4400" indent="-2286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257300" indent="-342900" algn="l" defTabSz="609448" rtl="0" eaLnBrk="1" latinLnBrk="0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defRPr sz="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i="0" dirty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t>Proprietary and Confidential | </a:t>
            </a:r>
            <a:fld id="{6C57FC2A-9218-D94C-BC91-9A6D8B910988}" type="slidenum">
              <a:rPr lang="en-US" sz="800" b="0" i="0" smtClean="0">
                <a:solidFill>
                  <a:srgbClr val="BFBFBF"/>
                </a:solidFill>
                <a:latin typeface="Franklin Gothic Book"/>
                <a:ea typeface="Franklin Gothic Book"/>
                <a:cs typeface="Franklin Gothic Book"/>
              </a:rPr>
              <a:t>‹#›</a:t>
            </a:fld>
            <a:endParaRPr lang="en-US" dirty="0">
              <a:solidFill>
                <a:srgbClr val="BFBFB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4685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898" r:id="rId2"/>
    <p:sldLayoutId id="2147483910" r:id="rId3"/>
    <p:sldLayoutId id="2147483907" r:id="rId4"/>
    <p:sldLayoutId id="2147483927" r:id="rId5"/>
    <p:sldLayoutId id="2147483928" r:id="rId6"/>
    <p:sldLayoutId id="2147483911" r:id="rId7"/>
    <p:sldLayoutId id="2147483931" r:id="rId8"/>
    <p:sldLayoutId id="2147483913" r:id="rId9"/>
    <p:sldLayoutId id="2147483932" r:id="rId10"/>
    <p:sldLayoutId id="2147483899" r:id="rId11"/>
    <p:sldLayoutId id="2147483934" r:id="rId12"/>
    <p:sldLayoutId id="2147483935" r:id="rId13"/>
    <p:sldLayoutId id="2147483936" r:id="rId14"/>
    <p:sldLayoutId id="2147483937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609448" rtl="0" eaLnBrk="1" latinLnBrk="0" hangingPunct="1">
        <a:spcBef>
          <a:spcPct val="0"/>
        </a:spcBef>
        <a:buNone/>
        <a:defRPr sz="4400" kern="1200" cap="all" spc="-50">
          <a:solidFill>
            <a:schemeClr val="tx2"/>
          </a:solidFill>
          <a:latin typeface="Franklin Gothic Medium"/>
          <a:ea typeface="+mj-ea"/>
          <a:cs typeface="Franklin Gothic Medium"/>
        </a:defRPr>
      </a:lvl1pPr>
    </p:titleStyle>
    <p:bodyStyle>
      <a:lvl1pPr marL="0" indent="0" algn="l" defTabSz="609448" rtl="0" eaLnBrk="1" latinLnBrk="0" hangingPunct="1">
        <a:spcBef>
          <a:spcPts val="1200"/>
        </a:spcBef>
        <a:buSzPct val="100000"/>
        <a:buFont typeface="Arial"/>
        <a:buNone/>
        <a:defRPr sz="2800" kern="1200">
          <a:solidFill>
            <a:srgbClr val="003046"/>
          </a:solidFill>
          <a:latin typeface="Franklin Gothic Book"/>
          <a:ea typeface="+mn-ea"/>
          <a:cs typeface="Franklin Gothic Book"/>
        </a:defRPr>
      </a:lvl1pPr>
      <a:lvl2pPr marL="457200" indent="-228600" algn="l" defTabSz="609448" rtl="0" eaLnBrk="1" latinLnBrk="0" hangingPunct="1">
        <a:spcBef>
          <a:spcPts val="0"/>
        </a:spcBef>
        <a:buFont typeface="Arial"/>
        <a:buChar char="•"/>
        <a:defRPr sz="2400" kern="1200">
          <a:solidFill>
            <a:srgbClr val="003046"/>
          </a:solidFill>
          <a:latin typeface="Franklin Gothic Book"/>
          <a:ea typeface="+mn-ea"/>
          <a:cs typeface="Franklin Gothic Book"/>
        </a:defRPr>
      </a:lvl2pPr>
      <a:lvl3pPr marL="685800" indent="-228600" algn="l" defTabSz="609448" rtl="0" eaLnBrk="1" latinLnBrk="0" hangingPunct="1">
        <a:spcBef>
          <a:spcPts val="0"/>
        </a:spcBef>
        <a:buFont typeface="Arial"/>
        <a:buChar char="•"/>
        <a:defRPr sz="2400" kern="1200">
          <a:solidFill>
            <a:srgbClr val="003046"/>
          </a:solidFill>
          <a:latin typeface="Franklin Gothic Book"/>
          <a:ea typeface="+mn-ea"/>
          <a:cs typeface="Franklin Gothic Book"/>
        </a:defRPr>
      </a:lvl3pPr>
      <a:lvl4pPr marL="914400" indent="-228600" algn="l" defTabSz="609448" rtl="0" eaLnBrk="1" latinLnBrk="0" hangingPunct="1">
        <a:spcBef>
          <a:spcPts val="0"/>
        </a:spcBef>
        <a:buFont typeface="Arial"/>
        <a:buChar char="•"/>
        <a:defRPr sz="2400" kern="1200">
          <a:solidFill>
            <a:srgbClr val="003046"/>
          </a:solidFill>
          <a:latin typeface="Franklin Gothic Book"/>
          <a:ea typeface="+mn-ea"/>
          <a:cs typeface="Franklin Gothic Book"/>
        </a:defRPr>
      </a:lvl4pPr>
      <a:lvl5pPr marL="1143000" indent="-228600" algn="l" defTabSz="609448" rtl="0" eaLnBrk="1" latinLnBrk="0" hangingPunct="1">
        <a:spcBef>
          <a:spcPts val="0"/>
        </a:spcBef>
        <a:buFont typeface="Arial"/>
        <a:buChar char="•"/>
        <a:defRPr sz="2400" kern="1200">
          <a:solidFill>
            <a:srgbClr val="003046"/>
          </a:solidFill>
          <a:latin typeface="Franklin Gothic Book"/>
          <a:ea typeface="+mn-ea"/>
          <a:cs typeface="Franklin Gothic Book"/>
        </a:defRPr>
      </a:lvl5pPr>
      <a:lvl6pPr marL="3351962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microsoft.com/office/2007/relationships/hdphoto" Target="../media/hdphoto12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2.png"/><Relationship Id="rId5" Type="http://schemas.microsoft.com/office/2007/relationships/hdphoto" Target="../media/hdphoto11.wdp"/><Relationship Id="rId4" Type="http://schemas.openxmlformats.org/officeDocument/2006/relationships/image" Target="../media/image51.png"/><Relationship Id="rId9" Type="http://schemas.microsoft.com/office/2007/relationships/hdphoto" Target="../media/hdphoto1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noFill/>
                </a:ln>
              </a:rPr>
              <a:t>Blue light: </a:t>
            </a:r>
            <a:br>
              <a:rPr lang="en-US" dirty="0">
                <a:ln>
                  <a:noFill/>
                </a:ln>
              </a:rPr>
            </a:br>
            <a:r>
              <a:rPr lang="en-US" dirty="0"/>
              <a:t>separating science </a:t>
            </a:r>
            <a:br>
              <a:rPr lang="en-US" dirty="0"/>
            </a:br>
            <a:r>
              <a:rPr lang="en-US" dirty="0"/>
              <a:t>from speculation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4921" y="4419600"/>
            <a:ext cx="3417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Alan Burt, COPE, ABO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47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6"/>
          <p:cNvSpPr txBox="1">
            <a:spLocks/>
          </p:cNvSpPr>
          <p:nvPr/>
        </p:nvSpPr>
        <p:spPr>
          <a:xfrm>
            <a:off x="0" y="1"/>
            <a:ext cx="12188825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609448" eaLnBrk="1" latinLnBrk="0" hangingPunct="1">
              <a:buNone/>
              <a:defRPr sz="4400" b="1" cap="all" spc="100">
                <a:solidFill>
                  <a:schemeClr val="bg1"/>
                </a:solidFill>
                <a:latin typeface="Franklin Gothic Medium"/>
                <a:ea typeface="MS PGothic" pitchFamily="34" charset="-128"/>
                <a:cs typeface="Arial"/>
              </a:defRPr>
            </a:lvl1pPr>
          </a:lstStyle>
          <a:p>
            <a:r>
              <a:rPr lang="en-US" b="0" dirty="0"/>
              <a:t>BLUE LIGHT IS NOT WELL PROCESSED</a:t>
            </a:r>
          </a:p>
        </p:txBody>
      </p:sp>
      <p:sp>
        <p:nvSpPr>
          <p:cNvPr id="11" name="Right Triangle 10"/>
          <p:cNvSpPr>
            <a:spLocks noChangeAspect="1"/>
          </p:cNvSpPr>
          <p:nvPr/>
        </p:nvSpPr>
        <p:spPr>
          <a:xfrm rot="2700000">
            <a:off x="6200333" y="2525740"/>
            <a:ext cx="2009690" cy="1097994"/>
          </a:xfrm>
          <a:prstGeom prst="rtTriangle">
            <a:avLst/>
          </a:prstGeom>
          <a:solidFill>
            <a:srgbClr val="008000">
              <a:alpha val="9000"/>
            </a:srgbClr>
          </a:solidFill>
          <a:effectLst>
            <a:glow rad="635000">
              <a:srgbClr val="FF0000">
                <a:alpha val="65000"/>
              </a:srgbClr>
            </a:glow>
            <a:softEdge rad="152400"/>
          </a:effectLst>
        </p:spPr>
        <p:txBody>
          <a:bodyPr anchor="ctr">
            <a:spAutoFit/>
          </a:bodyPr>
          <a:lstStyle/>
          <a:p>
            <a:pPr algn="ctr" defTabSz="6080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3046"/>
              </a:solidFill>
              <a:latin typeface="+mn-lt"/>
              <a:ea typeface="MS PGothic" charset="0"/>
              <a:cs typeface="Arial" charset="0"/>
            </a:endParaRPr>
          </a:p>
        </p:txBody>
      </p:sp>
      <p:sp>
        <p:nvSpPr>
          <p:cNvPr id="12" name="Right Triangle 11"/>
          <p:cNvSpPr>
            <a:spLocks noChangeAspect="1"/>
          </p:cNvSpPr>
          <p:nvPr/>
        </p:nvSpPr>
        <p:spPr>
          <a:xfrm rot="2700000">
            <a:off x="7093880" y="2538391"/>
            <a:ext cx="2103906" cy="1097994"/>
          </a:xfrm>
          <a:prstGeom prst="rtTriangle">
            <a:avLst/>
          </a:prstGeom>
          <a:solidFill>
            <a:srgbClr val="008000">
              <a:alpha val="9000"/>
            </a:srgbClr>
          </a:solidFill>
          <a:effectLst>
            <a:glow rad="533400">
              <a:srgbClr val="008000">
                <a:alpha val="76000"/>
              </a:srgbClr>
            </a:glow>
            <a:softEdge rad="152400"/>
          </a:effectLst>
        </p:spPr>
        <p:txBody>
          <a:bodyPr anchor="ctr">
            <a:spAutoFit/>
          </a:bodyPr>
          <a:lstStyle/>
          <a:p>
            <a:pPr algn="ctr" defTabSz="6080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3046"/>
              </a:solidFill>
              <a:latin typeface="+mn-lt"/>
              <a:ea typeface="MS PGothic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543" y="4647006"/>
            <a:ext cx="22327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046"/>
                </a:solidFill>
                <a:latin typeface="+mn-lt"/>
                <a:ea typeface="MS PGothic" charset="0"/>
                <a:cs typeface="Tw Cen MT"/>
              </a:rPr>
              <a:t>MACULAR CONE </a:t>
            </a:r>
          </a:p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3046"/>
                </a:solidFill>
                <a:latin typeface="+mn-lt"/>
                <a:ea typeface="MS PGothic" charset="0"/>
                <a:cs typeface="Tw Cen MT"/>
              </a:rPr>
              <a:t>PHOTORECEPTORS</a:t>
            </a:r>
          </a:p>
          <a:p>
            <a:pPr marL="285750" indent="-285750" defTabSz="608013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MS PGothic" charset="0"/>
                <a:cs typeface="Tw Cen MT"/>
              </a:rPr>
              <a:t>RED 65%</a:t>
            </a:r>
          </a:p>
          <a:p>
            <a:pPr marL="285750" indent="-285750" defTabSz="608013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8000"/>
                </a:solidFill>
                <a:latin typeface="+mn-lt"/>
                <a:ea typeface="MS PGothic" charset="0"/>
                <a:cs typeface="Tw Cen MT"/>
              </a:rPr>
              <a:t>GREEN 33%</a:t>
            </a:r>
          </a:p>
          <a:p>
            <a:pPr marL="285750" indent="-285750" defTabSz="608013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99"/>
                </a:solidFill>
                <a:latin typeface="+mn-lt"/>
                <a:ea typeface="MS PGothic" charset="0"/>
                <a:cs typeface="Tw Cen MT"/>
              </a:rPr>
              <a:t>BLUE 2%</a:t>
            </a:r>
          </a:p>
        </p:txBody>
      </p:sp>
      <p:sp>
        <p:nvSpPr>
          <p:cNvPr id="14" name="Right Triangle 13"/>
          <p:cNvSpPr>
            <a:spLocks noChangeAspect="1"/>
          </p:cNvSpPr>
          <p:nvPr/>
        </p:nvSpPr>
        <p:spPr>
          <a:xfrm rot="2700000">
            <a:off x="7750218" y="2516102"/>
            <a:ext cx="2019561" cy="1097994"/>
          </a:xfrm>
          <a:prstGeom prst="rtTriangle">
            <a:avLst/>
          </a:prstGeom>
          <a:solidFill>
            <a:srgbClr val="008000">
              <a:alpha val="9000"/>
            </a:srgbClr>
          </a:solidFill>
          <a:effectLst>
            <a:glow rad="533400">
              <a:srgbClr val="000099">
                <a:alpha val="76000"/>
              </a:srgbClr>
            </a:glow>
            <a:softEdge rad="152400"/>
          </a:effectLst>
        </p:spPr>
        <p:txBody>
          <a:bodyPr anchor="ctr">
            <a:spAutoFit/>
          </a:bodyPr>
          <a:lstStyle/>
          <a:p>
            <a:pPr algn="ctr" defTabSz="6080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3046"/>
              </a:solidFill>
              <a:latin typeface="+mn-lt"/>
              <a:ea typeface="MS PGothic" charset="0"/>
              <a:cs typeface="Arial" charset="0"/>
            </a:endParaRPr>
          </a:p>
        </p:txBody>
      </p:sp>
      <p:pic>
        <p:nvPicPr>
          <p:cNvPr id="15" name="Picture 1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" r="5142" b="5637"/>
          <a:stretch>
            <a:fillRect/>
          </a:stretch>
        </p:blipFill>
        <p:spPr bwMode="auto">
          <a:xfrm>
            <a:off x="7323196" y="1618203"/>
            <a:ext cx="3513900" cy="274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295285" y="2493037"/>
            <a:ext cx="1448247" cy="1012709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80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3270" y="5082569"/>
            <a:ext cx="3703826" cy="877163"/>
          </a:xfrm>
          <a:prstGeom prst="rect">
            <a:avLst/>
          </a:prstGeom>
          <a:solidFill>
            <a:srgbClr val="FF0000">
              <a:alpha val="57000"/>
            </a:srgbClr>
          </a:solidFill>
          <a:effectLst>
            <a:glow rad="38100">
              <a:srgbClr val="008000">
                <a:alpha val="24000"/>
              </a:srgbClr>
            </a:glow>
            <a:softEdge rad="114300"/>
          </a:effectLst>
        </p:spPr>
        <p:txBody>
          <a:bodyPr>
            <a:spAutoFit/>
          </a:bodyPr>
          <a:lstStyle/>
          <a:p>
            <a:pPr algn="ctr" defTabSz="6080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i="1" dirty="0">
                <a:solidFill>
                  <a:srgbClr val="FFFF00"/>
                </a:solidFill>
                <a:latin typeface="+mn-lt"/>
                <a:ea typeface="MS PGothic" charset="0"/>
                <a:cs typeface="Tw Cen MT"/>
              </a:rPr>
              <a:t>FOVEA IS DEVOID </a:t>
            </a:r>
          </a:p>
          <a:p>
            <a:pPr algn="ctr" defTabSz="6080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i="1" dirty="0">
                <a:solidFill>
                  <a:srgbClr val="FFFF00"/>
                </a:solidFill>
                <a:latin typeface="+mn-lt"/>
                <a:ea typeface="MS PGothic" charset="0"/>
                <a:cs typeface="Tw Cen MT"/>
              </a:rPr>
              <a:t>OF BLUE CONE</a:t>
            </a:r>
          </a:p>
          <a:p>
            <a:pPr algn="ctr" defTabSz="6080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i="1" dirty="0">
                <a:solidFill>
                  <a:srgbClr val="FFFF00"/>
                </a:solidFill>
                <a:latin typeface="+mn-lt"/>
                <a:ea typeface="MS PGothic" charset="0"/>
                <a:cs typeface="Tw Cen MT"/>
              </a:rPr>
              <a:t>PHOTORECEPTORS</a:t>
            </a:r>
          </a:p>
        </p:txBody>
      </p:sp>
      <p:pic>
        <p:nvPicPr>
          <p:cNvPr id="18" name="Picture 23" descr="SI_Illustrations_0515-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20749" r="32668" b="20010"/>
          <a:stretch>
            <a:fillRect/>
          </a:stretch>
        </p:blipFill>
        <p:spPr bwMode="auto">
          <a:xfrm>
            <a:off x="1402409" y="1726849"/>
            <a:ext cx="3675063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77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6"/>
          <p:cNvSpPr txBox="1">
            <a:spLocks/>
          </p:cNvSpPr>
          <p:nvPr/>
        </p:nvSpPr>
        <p:spPr>
          <a:xfrm>
            <a:off x="0" y="1"/>
            <a:ext cx="12188825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ctr" defTabSz="609448" eaLnBrk="1" latinLnBrk="0" hangingPunct="1">
              <a:buNone/>
              <a:defRPr sz="4400" b="1" cap="all" spc="100">
                <a:solidFill>
                  <a:schemeClr val="bg1"/>
                </a:solidFill>
                <a:latin typeface="Franklin Gothic Medium"/>
                <a:ea typeface="MS PGothic" pitchFamily="34" charset="-128"/>
                <a:cs typeface="Arial"/>
              </a:defRPr>
            </a:lvl1pPr>
          </a:lstStyle>
          <a:p>
            <a:r>
              <a:rPr lang="en-US" b="0" dirty="0"/>
              <a:t>BLUE LIGHT IS NOT WELL PROCESSED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2507" y="4465054"/>
            <a:ext cx="107059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defTabSz="608013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srgbClr val="003046"/>
                </a:solidFill>
                <a:latin typeface="+mn-lt"/>
                <a:ea typeface="MS PGothic" charset="0"/>
              </a:rPr>
              <a:t>Peak light sensitivity </a:t>
            </a:r>
            <a:r>
              <a:rPr lang="en-US" dirty="0" smtClean="0">
                <a:solidFill>
                  <a:srgbClr val="003046"/>
                </a:solidFill>
                <a:latin typeface="+mn-lt"/>
                <a:ea typeface="MS PGothic" charset="0"/>
              </a:rPr>
              <a:t>445nm</a:t>
            </a:r>
            <a:endParaRPr lang="en-US" dirty="0">
              <a:solidFill>
                <a:srgbClr val="003046"/>
              </a:solidFill>
              <a:latin typeface="+mn-lt"/>
              <a:ea typeface="MS PGothic" charset="0"/>
            </a:endParaRPr>
          </a:p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3046"/>
              </a:solidFill>
              <a:latin typeface="+mn-lt"/>
              <a:ea typeface="MS PGothic" charset="0"/>
            </a:endParaRPr>
          </a:p>
          <a:p>
            <a:pPr marL="176213" indent="-176213" defTabSz="608013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srgbClr val="003046"/>
                </a:solidFill>
                <a:latin typeface="+mn-lt"/>
                <a:ea typeface="MS PGothic" charset="0"/>
              </a:rPr>
              <a:t>More light sensitive than red or green cones, but not enough to overcome </a:t>
            </a:r>
            <a:r>
              <a:rPr lang="en-US" dirty="0" smtClean="0">
                <a:solidFill>
                  <a:srgbClr val="003046"/>
                </a:solidFill>
                <a:latin typeface="+mn-lt"/>
                <a:ea typeface="MS PGothic" charset="0"/>
              </a:rPr>
              <a:t>their disadvantage </a:t>
            </a:r>
            <a:r>
              <a:rPr lang="en-US" dirty="0">
                <a:solidFill>
                  <a:srgbClr val="003046"/>
                </a:solidFill>
                <a:latin typeface="+mn-lt"/>
                <a:ea typeface="MS PGothic" charset="0"/>
              </a:rPr>
              <a:t>in number</a:t>
            </a:r>
          </a:p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3046"/>
              </a:solidFill>
              <a:latin typeface="+mn-lt"/>
              <a:ea typeface="MS PGothic" charset="0"/>
            </a:endParaRPr>
          </a:p>
          <a:p>
            <a:pPr marL="176213" indent="-176213" defTabSz="608013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srgbClr val="003046"/>
                </a:solidFill>
                <a:latin typeface="+mn-lt"/>
                <a:ea typeface="MS PGothic" charset="0"/>
              </a:rPr>
              <a:t>The visual perception of intensely blue objects is less distinct than the perception of </a:t>
            </a:r>
            <a:r>
              <a:rPr lang="en-US" dirty="0" smtClean="0">
                <a:solidFill>
                  <a:srgbClr val="003046"/>
                </a:solidFill>
                <a:latin typeface="+mn-lt"/>
                <a:ea typeface="MS PGothic" charset="0"/>
              </a:rPr>
              <a:t>red </a:t>
            </a:r>
            <a:r>
              <a:rPr lang="en-US" dirty="0">
                <a:solidFill>
                  <a:srgbClr val="003046"/>
                </a:solidFill>
                <a:latin typeface="+mn-lt"/>
                <a:ea typeface="MS PGothic" charset="0"/>
              </a:rPr>
              <a:t>and green objects</a:t>
            </a:r>
          </a:p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3046"/>
              </a:solidFill>
              <a:latin typeface="+mn-lt"/>
              <a:ea typeface="MS PGothic" charset="0"/>
            </a:endParaRPr>
          </a:p>
          <a:p>
            <a:pPr marL="176213" indent="-176213" defTabSz="608013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>
                <a:solidFill>
                  <a:srgbClr val="003046"/>
                </a:solidFill>
                <a:latin typeface="+mn-lt"/>
                <a:ea typeface="MS PGothic" charset="0"/>
              </a:rPr>
              <a:t>Blue sensitivity of our final visual perception is comparable to that of red and green, </a:t>
            </a:r>
            <a:r>
              <a:rPr lang="en-US" dirty="0" smtClean="0">
                <a:solidFill>
                  <a:srgbClr val="003046"/>
                </a:solidFill>
                <a:latin typeface="+mn-lt"/>
                <a:ea typeface="MS PGothic" charset="0"/>
              </a:rPr>
              <a:t>suggesting </a:t>
            </a:r>
            <a:r>
              <a:rPr lang="en-US" dirty="0">
                <a:solidFill>
                  <a:srgbClr val="003046"/>
                </a:solidFill>
                <a:latin typeface="+mn-lt"/>
                <a:ea typeface="MS PGothic" charset="0"/>
              </a:rPr>
              <a:t>a "blue amplifier" somewhere in the visual processing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507" y="1186911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B5F1"/>
                </a:solidFill>
                <a:latin typeface="+mn-lt"/>
                <a:ea typeface="MS PGothic" charset="0"/>
              </a:rPr>
              <a:t>Blue Cones: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" y="6660914"/>
            <a:ext cx="5338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3046"/>
                </a:solidFill>
                <a:latin typeface="+mn-lt"/>
                <a:ea typeface="MS PGothic" charset="0"/>
              </a:rPr>
              <a:t>http://</a:t>
            </a:r>
            <a:r>
              <a:rPr lang="en-US" sz="1000" dirty="0" err="1">
                <a:solidFill>
                  <a:srgbClr val="003046"/>
                </a:solidFill>
                <a:latin typeface="+mn-lt"/>
                <a:ea typeface="MS PGothic" charset="0"/>
              </a:rPr>
              <a:t>hyperphysics.phy-astr.gsu.edu</a:t>
            </a:r>
            <a:r>
              <a:rPr lang="en-US" sz="1000" dirty="0">
                <a:solidFill>
                  <a:srgbClr val="003046"/>
                </a:solidFill>
                <a:latin typeface="+mn-lt"/>
                <a:ea typeface="MS PGothic" charset="0"/>
              </a:rPr>
              <a:t>/</a:t>
            </a:r>
            <a:r>
              <a:rPr lang="en-US" sz="1000" dirty="0" err="1">
                <a:solidFill>
                  <a:srgbClr val="003046"/>
                </a:solidFill>
                <a:latin typeface="+mn-lt"/>
                <a:ea typeface="MS PGothic" charset="0"/>
              </a:rPr>
              <a:t>hbase</a:t>
            </a:r>
            <a:r>
              <a:rPr lang="en-US" sz="1000" dirty="0">
                <a:solidFill>
                  <a:srgbClr val="003046"/>
                </a:solidFill>
                <a:latin typeface="+mn-lt"/>
                <a:ea typeface="MS PGothic" charset="0"/>
              </a:rPr>
              <a:t>/vision/rodcone.html#c3b  Georgia State University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053087" y="1519366"/>
            <a:ext cx="7284408" cy="2847975"/>
            <a:chOff x="673908" y="1587893"/>
            <a:chExt cx="7456488" cy="2970213"/>
          </a:xfrm>
        </p:grpSpPr>
        <p:pic>
          <p:nvPicPr>
            <p:cNvPr id="17" name="Picture 23" descr="SI_Illustrations_0515-03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4" t="20749" r="32668" b="20010"/>
            <a:stretch>
              <a:fillRect/>
            </a:stretch>
          </p:blipFill>
          <p:spPr bwMode="auto">
            <a:xfrm>
              <a:off x="673908" y="1710131"/>
              <a:ext cx="3675063" cy="272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ight Triangle 17"/>
            <p:cNvSpPr>
              <a:spLocks noChangeAspect="1"/>
            </p:cNvSpPr>
            <p:nvPr/>
          </p:nvSpPr>
          <p:spPr>
            <a:xfrm rot="2700000">
              <a:off x="4400446" y="2525740"/>
              <a:ext cx="2009690" cy="1097994"/>
            </a:xfrm>
            <a:prstGeom prst="rtTriangle">
              <a:avLst/>
            </a:prstGeom>
            <a:solidFill>
              <a:srgbClr val="008000">
                <a:alpha val="9000"/>
              </a:srgbClr>
            </a:solidFill>
            <a:effectLst>
              <a:glow rad="635000">
                <a:srgbClr val="FF0000">
                  <a:alpha val="65000"/>
                </a:srgbClr>
              </a:glow>
              <a:softEdge rad="152400"/>
            </a:effectLst>
          </p:spPr>
          <p:txBody>
            <a:bodyPr anchor="ctr">
              <a:spAutoFit/>
            </a:bodyPr>
            <a:lstStyle/>
            <a:p>
              <a:pPr algn="ctr" defTabSz="6080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3046"/>
                </a:solidFill>
                <a:ea typeface="MS PGothic" charset="0"/>
                <a:cs typeface="Arial" charset="0"/>
              </a:endParaRPr>
            </a:p>
          </p:txBody>
        </p:sp>
        <p:sp>
          <p:nvSpPr>
            <p:cNvPr id="19" name="Right Triangle 18"/>
            <p:cNvSpPr>
              <a:spLocks noChangeAspect="1"/>
            </p:cNvSpPr>
            <p:nvPr/>
          </p:nvSpPr>
          <p:spPr>
            <a:xfrm rot="2700000">
              <a:off x="5059013" y="2538391"/>
              <a:ext cx="2103906" cy="1097994"/>
            </a:xfrm>
            <a:prstGeom prst="rtTriangle">
              <a:avLst/>
            </a:prstGeom>
            <a:solidFill>
              <a:srgbClr val="008000">
                <a:alpha val="9000"/>
              </a:srgbClr>
            </a:solidFill>
            <a:effectLst>
              <a:glow rad="533400">
                <a:srgbClr val="008000">
                  <a:alpha val="76000"/>
                </a:srgbClr>
              </a:glow>
              <a:softEdge rad="152400"/>
            </a:effectLst>
          </p:spPr>
          <p:txBody>
            <a:bodyPr anchor="ctr">
              <a:spAutoFit/>
            </a:bodyPr>
            <a:lstStyle/>
            <a:p>
              <a:pPr algn="ctr" defTabSz="6080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3046"/>
                </a:solidFill>
                <a:ea typeface="MS PGothic" charset="0"/>
                <a:cs typeface="Arial" charset="0"/>
              </a:endParaRPr>
            </a:p>
          </p:txBody>
        </p:sp>
        <p:sp>
          <p:nvSpPr>
            <p:cNvPr id="20" name="Right Triangle 19"/>
            <p:cNvSpPr>
              <a:spLocks noChangeAspect="1"/>
            </p:cNvSpPr>
            <p:nvPr/>
          </p:nvSpPr>
          <p:spPr>
            <a:xfrm rot="2700000">
              <a:off x="5561914" y="2516102"/>
              <a:ext cx="2019561" cy="1097994"/>
            </a:xfrm>
            <a:prstGeom prst="rtTriangle">
              <a:avLst/>
            </a:prstGeom>
            <a:solidFill>
              <a:srgbClr val="008000">
                <a:alpha val="9000"/>
              </a:srgbClr>
            </a:solidFill>
            <a:effectLst>
              <a:glow rad="533400">
                <a:srgbClr val="000099">
                  <a:alpha val="76000"/>
                </a:srgbClr>
              </a:glow>
              <a:softEdge rad="152400"/>
            </a:effectLst>
          </p:spPr>
          <p:txBody>
            <a:bodyPr anchor="ctr">
              <a:spAutoFit/>
            </a:bodyPr>
            <a:lstStyle/>
            <a:p>
              <a:pPr algn="ctr" defTabSz="6080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3046"/>
                </a:solidFill>
                <a:ea typeface="MS PGothic" charset="0"/>
                <a:cs typeface="Arial" charset="0"/>
              </a:endParaRPr>
            </a:p>
          </p:txBody>
        </p:sp>
        <p:pic>
          <p:nvPicPr>
            <p:cNvPr id="21" name="Picture 1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3" r="5142" b="5637"/>
            <a:stretch>
              <a:fillRect/>
            </a:stretch>
          </p:blipFill>
          <p:spPr bwMode="auto">
            <a:xfrm>
              <a:off x="5282421" y="1587893"/>
              <a:ext cx="2847975" cy="297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val 21"/>
            <p:cNvSpPr/>
            <p:nvPr/>
          </p:nvSpPr>
          <p:spPr>
            <a:xfrm>
              <a:off x="6114271" y="2402281"/>
              <a:ext cx="1201737" cy="11811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0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88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6"/>
          <p:cNvSpPr txBox="1">
            <a:spLocks/>
          </p:cNvSpPr>
          <p:nvPr/>
        </p:nvSpPr>
        <p:spPr>
          <a:xfrm>
            <a:off x="0" y="1"/>
            <a:ext cx="12188825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ctr" defTabSz="609448" eaLnBrk="1" latinLnBrk="0" hangingPunct="1">
              <a:buNone/>
              <a:defRPr sz="4400" b="1" cap="all" spc="100">
                <a:solidFill>
                  <a:schemeClr val="bg1"/>
                </a:solidFill>
                <a:latin typeface="Franklin Gothic Medium"/>
                <a:ea typeface="MS PGothic" pitchFamily="34" charset="-128"/>
                <a:cs typeface="Arial"/>
              </a:defRPr>
            </a:lvl1pPr>
          </a:lstStyle>
          <a:p>
            <a:r>
              <a:rPr lang="en-US" b="0" dirty="0"/>
              <a:t>BLUE LIGHT AND DIGITAL EYE STRAIN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3"/>
          <a:srcRect l="16315" t="11039" r="19637" b="11525"/>
          <a:stretch/>
        </p:blipFill>
        <p:spPr>
          <a:xfrm>
            <a:off x="6039399" y="2067814"/>
            <a:ext cx="2839996" cy="1709928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4"/>
          <a:srcRect l="18492" t="25708" r="19395" b="14427"/>
          <a:stretch/>
        </p:blipFill>
        <p:spPr>
          <a:xfrm>
            <a:off x="9033906" y="2067814"/>
            <a:ext cx="2839996" cy="1709928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5"/>
          <a:srcRect l="26855" t="3377" r="3308" b="3437"/>
          <a:stretch/>
        </p:blipFill>
        <p:spPr>
          <a:xfrm>
            <a:off x="6039399" y="3930460"/>
            <a:ext cx="2839996" cy="1709928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6"/>
          <a:srcRect l="11009" t="4319" r="20400"/>
          <a:stretch/>
        </p:blipFill>
        <p:spPr>
          <a:xfrm>
            <a:off x="9033906" y="3925888"/>
            <a:ext cx="2839996" cy="1709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35202" y="1392831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046"/>
                </a:solidFill>
                <a:latin typeface="+mj-lt"/>
                <a:ea typeface="MS PGothic" charset="0"/>
              </a:rPr>
              <a:t>Glare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15848" y="5813842"/>
            <a:ext cx="2436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046"/>
                </a:solidFill>
                <a:latin typeface="+mj-lt"/>
                <a:ea typeface="MS PGothic" charset="0"/>
              </a:rPr>
              <a:t>Digital Eye Strain</a:t>
            </a:r>
          </a:p>
        </p:txBody>
      </p:sp>
      <p:pic>
        <p:nvPicPr>
          <p:cNvPr id="12" name="Picture 23" descr="SI_Illustrations_0515-0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20749" r="32668" b="20010"/>
          <a:stretch>
            <a:fillRect/>
          </a:stretch>
        </p:blipFill>
        <p:spPr bwMode="auto">
          <a:xfrm>
            <a:off x="806318" y="1392831"/>
            <a:ext cx="3665537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" r="5142" b="5637"/>
          <a:stretch>
            <a:fillRect/>
          </a:stretch>
        </p:blipFill>
        <p:spPr bwMode="auto">
          <a:xfrm>
            <a:off x="1881071" y="4181497"/>
            <a:ext cx="202882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2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6"/>
          <p:cNvSpPr txBox="1">
            <a:spLocks/>
          </p:cNvSpPr>
          <p:nvPr/>
        </p:nvSpPr>
        <p:spPr>
          <a:xfrm>
            <a:off x="0" y="1"/>
            <a:ext cx="12188825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ctr" defTabSz="609448" eaLnBrk="1" latinLnBrk="0" hangingPunct="1">
              <a:buNone/>
              <a:defRPr sz="4400" b="1" cap="all" spc="100">
                <a:solidFill>
                  <a:schemeClr val="bg1"/>
                </a:solidFill>
                <a:latin typeface="Franklin Gothic Medium"/>
                <a:ea typeface="MS PGothic" pitchFamily="34" charset="-128"/>
                <a:cs typeface="Arial"/>
              </a:defRPr>
            </a:lvl1pPr>
          </a:lstStyle>
          <a:p>
            <a:r>
              <a:rPr lang="en-US" b="0" dirty="0"/>
              <a:t>BLUE LIGHT REDUCING LENS PRODUCTS</a:t>
            </a: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573" y="1808488"/>
            <a:ext cx="6623724" cy="371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986" y="1799860"/>
            <a:ext cx="2180970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4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7955" y="1906395"/>
            <a:ext cx="11603300" cy="4384614"/>
            <a:chOff x="250887" y="1635760"/>
            <a:chExt cx="8704743" cy="4384614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7930474" y="3686079"/>
              <a:ext cx="1773242" cy="277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en-US" kern="0" dirty="0">
                  <a:solidFill>
                    <a:prstClr val="black"/>
                  </a:solidFill>
                  <a:latin typeface="+mn-lt"/>
                  <a:ea typeface="MS PGothic" charset="0"/>
                </a:rPr>
                <a:t>% ATTENUATION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50887" y="1635760"/>
              <a:ext cx="8367616" cy="4384614"/>
              <a:chOff x="250887" y="1635760"/>
              <a:chExt cx="8367616" cy="438461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50887" y="1635760"/>
                <a:ext cx="8334313" cy="4384614"/>
                <a:chOff x="250887" y="1635760"/>
                <a:chExt cx="8334313" cy="4384614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250887" y="1635760"/>
                  <a:ext cx="8334313" cy="4384614"/>
                  <a:chOff x="250887" y="1635760"/>
                  <a:chExt cx="8334313" cy="4384614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250887" y="1635760"/>
                    <a:ext cx="8334313" cy="4384614"/>
                    <a:chOff x="250887" y="1635760"/>
                    <a:chExt cx="8334313" cy="4384614"/>
                  </a:xfrm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250887" y="1635760"/>
                      <a:ext cx="8334313" cy="4384614"/>
                      <a:chOff x="250887" y="1635760"/>
                      <a:chExt cx="8334313" cy="4384614"/>
                    </a:xfrm>
                  </p:grpSpPr>
                  <p:grpSp>
                    <p:nvGrpSpPr>
                      <p:cNvPr id="20" name="Group 19"/>
                      <p:cNvGrpSpPr/>
                      <p:nvPr/>
                    </p:nvGrpSpPr>
                    <p:grpSpPr>
                      <a:xfrm>
                        <a:off x="250887" y="1635760"/>
                        <a:ext cx="8334313" cy="4384614"/>
                        <a:chOff x="250887" y="1635760"/>
                        <a:chExt cx="8334313" cy="4384614"/>
                      </a:xfrm>
                    </p:grpSpPr>
                    <p:grpSp>
                      <p:nvGrpSpPr>
                        <p:cNvPr id="22" name="Group 21"/>
                        <p:cNvGrpSpPr/>
                        <p:nvPr/>
                      </p:nvGrpSpPr>
                      <p:grpSpPr>
                        <a:xfrm>
                          <a:off x="250887" y="1635760"/>
                          <a:ext cx="8334313" cy="4384614"/>
                          <a:chOff x="423607" y="1635760"/>
                          <a:chExt cx="8334313" cy="4384614"/>
                        </a:xfrm>
                      </p:grpSpPr>
                      <p:sp>
                        <p:nvSpPr>
                          <p:cNvPr id="24" name="TextBox 23"/>
                          <p:cNvSpPr txBox="1"/>
                          <p:nvPr/>
                        </p:nvSpPr>
                        <p:spPr>
                          <a:xfrm rot="16200000">
                            <a:off x="-475161" y="3686081"/>
                            <a:ext cx="2074607" cy="27707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457200">
                              <a:defRPr/>
                            </a:pPr>
                            <a:r>
                              <a:rPr lang="en-US" kern="0" dirty="0">
                                <a:solidFill>
                                  <a:prstClr val="black"/>
                                </a:solidFill>
                                <a:latin typeface="+mn-lt"/>
                                <a:ea typeface="MS PGothic" charset="0"/>
                              </a:rPr>
                              <a:t>% TRANSMITTANCE</a:t>
                            </a:r>
                          </a:p>
                        </p:txBody>
                      </p:sp>
                      <p:grpSp>
                        <p:nvGrpSpPr>
                          <p:cNvPr id="25" name="Group 24"/>
                          <p:cNvGrpSpPr/>
                          <p:nvPr/>
                        </p:nvGrpSpPr>
                        <p:grpSpPr>
                          <a:xfrm>
                            <a:off x="721360" y="1635760"/>
                            <a:ext cx="8036560" cy="4384614"/>
                            <a:chOff x="721360" y="1635760"/>
                            <a:chExt cx="8036560" cy="4384614"/>
                          </a:xfrm>
                        </p:grpSpPr>
                        <p:pic>
                          <p:nvPicPr>
                            <p:cNvPr id="26" name="Picture 25" descr="SpetrumTransmission graph labels removed.jpg"/>
                            <p:cNvPicPr>
                              <a:picLocks noChangeAspect="1"/>
                            </p:cNvPicPr>
                            <p:nvPr/>
                          </p:nvPicPr>
                          <p:blipFill rotWithShape="1">
                            <a:blip r:embed="rId2" cstate="email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6525" t="28148" r="2923" b="14667"/>
                            <a:stretch/>
                          </p:blipFill>
                          <p:spPr>
                            <a:xfrm>
                              <a:off x="721360" y="1635760"/>
                              <a:ext cx="8036560" cy="4015282"/>
                            </a:xfrm>
                            <a:prstGeom prst="rect">
                              <a:avLst/>
                            </a:prstGeom>
                          </p:spPr>
                        </p:pic>
                        <p:sp>
                          <p:nvSpPr>
                            <p:cNvPr id="27" name="TextBox 26"/>
                            <p:cNvSpPr txBox="1"/>
                            <p:nvPr/>
                          </p:nvSpPr>
                          <p:spPr>
                            <a:xfrm>
                              <a:off x="4092420" y="5651042"/>
                              <a:ext cx="1163121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defTabSz="457200">
                                <a:defRPr/>
                              </a:pPr>
                              <a:r>
                                <a:rPr lang="en-US" kern="0" dirty="0">
                                  <a:solidFill>
                                    <a:prstClr val="black"/>
                                  </a:solidFill>
                                  <a:latin typeface="+mn-lt"/>
                                  <a:ea typeface="MS PGothic" charset="0"/>
                                </a:rPr>
                                <a:t>WAVELENGTH</a:t>
                              </a:r>
                            </a:p>
                          </p:txBody>
                        </p:sp>
                      </p:grpSp>
                    </p:grpSp>
                    <p:sp>
                      <p:nvSpPr>
                        <p:cNvPr id="23" name="TextBox 22"/>
                        <p:cNvSpPr txBox="1"/>
                        <p:nvPr/>
                      </p:nvSpPr>
                      <p:spPr>
                        <a:xfrm>
                          <a:off x="8205782" y="1859066"/>
                          <a:ext cx="282843" cy="26930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457200">
                            <a:defRPr/>
                          </a:pPr>
                          <a:r>
                            <a:rPr lang="en-US" sz="1150" kern="0" dirty="0">
                              <a:solidFill>
                                <a:prstClr val="black"/>
                              </a:solidFill>
                              <a:latin typeface="+mn-lt"/>
                              <a:ea typeface="MS PGothic" charset="0"/>
                              <a:cs typeface="Avenir Book"/>
                            </a:rPr>
                            <a:t>0%</a:t>
                          </a:r>
                        </a:p>
                      </p:txBody>
                    </p:sp>
                  </p:grpSp>
                  <p:sp>
                    <p:nvSpPr>
                      <p:cNvPr id="21" name="TextBox 20"/>
                      <p:cNvSpPr txBox="1"/>
                      <p:nvPr/>
                    </p:nvSpPr>
                    <p:spPr>
                      <a:xfrm>
                        <a:off x="8205782" y="2488986"/>
                        <a:ext cx="347782" cy="26930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defTabSz="457200">
                          <a:defRPr/>
                        </a:pPr>
                        <a:r>
                          <a:rPr lang="en-US" sz="1150" kern="0" dirty="0">
                            <a:solidFill>
                              <a:prstClr val="black"/>
                            </a:solidFill>
                            <a:latin typeface="+mn-lt"/>
                            <a:ea typeface="MS PGothic" charset="0"/>
                            <a:cs typeface="Avenir Book"/>
                          </a:rPr>
                          <a:t>20%</a:t>
                        </a:r>
                      </a:p>
                    </p:txBody>
                  </p:sp>
                </p:grpSp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8205782" y="3139226"/>
                      <a:ext cx="347782" cy="26930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>
                        <a:defRPr/>
                      </a:pPr>
                      <a:r>
                        <a:rPr lang="en-US" sz="1150" kern="0" dirty="0">
                          <a:solidFill>
                            <a:prstClr val="black"/>
                          </a:solidFill>
                          <a:latin typeface="+mn-lt"/>
                          <a:ea typeface="MS PGothic" charset="0"/>
                          <a:cs typeface="Avenir Book"/>
                        </a:rPr>
                        <a:t>40%</a:t>
                      </a:r>
                    </a:p>
                  </p:txBody>
                </p:sp>
              </p:grp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8205782" y="3809786"/>
                    <a:ext cx="347782" cy="2693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>
                      <a:defRPr/>
                    </a:pPr>
                    <a:r>
                      <a:rPr lang="en-US" sz="1150" kern="0" dirty="0">
                        <a:solidFill>
                          <a:prstClr val="black"/>
                        </a:solidFill>
                        <a:latin typeface="+mn-lt"/>
                        <a:ea typeface="MS PGothic" charset="0"/>
                        <a:cs typeface="Avenir Book"/>
                      </a:rPr>
                      <a:t>60%</a:t>
                    </a:r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8217731" y="4427833"/>
                  <a:ext cx="347782" cy="2693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>
                    <a:defRPr/>
                  </a:pPr>
                  <a:r>
                    <a:rPr lang="en-US" sz="1150" kern="0" dirty="0">
                      <a:solidFill>
                        <a:prstClr val="black"/>
                      </a:solidFill>
                      <a:latin typeface="+mn-lt"/>
                      <a:ea typeface="MS PGothic" charset="0"/>
                      <a:cs typeface="Avenir Book"/>
                    </a:rPr>
                    <a:t>80%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8205782" y="5008666"/>
                <a:ext cx="412721" cy="269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lang="en-US" sz="1150" kern="0" dirty="0">
                    <a:solidFill>
                      <a:prstClr val="black"/>
                    </a:solidFill>
                    <a:latin typeface="+mn-lt"/>
                    <a:ea typeface="MS PGothic" charset="0"/>
                    <a:cs typeface="Avenir Book"/>
                  </a:rPr>
                  <a:t>100%</a:t>
                </a:r>
              </a:p>
            </p:txBody>
          </p:sp>
        </p:grpSp>
      </p:grpSp>
      <p:sp>
        <p:nvSpPr>
          <p:cNvPr id="57" name="Freeform 56"/>
          <p:cNvSpPr/>
          <p:nvPr/>
        </p:nvSpPr>
        <p:spPr>
          <a:xfrm>
            <a:off x="1418288" y="3820634"/>
            <a:ext cx="9480197" cy="91440"/>
          </a:xfrm>
          <a:custGeom>
            <a:avLst/>
            <a:gdLst>
              <a:gd name="connsiteX0" fmla="*/ 0 w 7040880"/>
              <a:gd name="connsiteY0" fmla="*/ 81280 h 91440"/>
              <a:gd name="connsiteX1" fmla="*/ 111760 w 7040880"/>
              <a:gd name="connsiteY1" fmla="*/ 60960 h 91440"/>
              <a:gd name="connsiteX2" fmla="*/ 365760 w 7040880"/>
              <a:gd name="connsiteY2" fmla="*/ 40640 h 91440"/>
              <a:gd name="connsiteX3" fmla="*/ 985520 w 7040880"/>
              <a:gd name="connsiteY3" fmla="*/ 60960 h 91440"/>
              <a:gd name="connsiteX4" fmla="*/ 1188720 w 7040880"/>
              <a:gd name="connsiteY4" fmla="*/ 81280 h 91440"/>
              <a:gd name="connsiteX5" fmla="*/ 1452880 w 7040880"/>
              <a:gd name="connsiteY5" fmla="*/ 91440 h 91440"/>
              <a:gd name="connsiteX6" fmla="*/ 2255520 w 7040880"/>
              <a:gd name="connsiteY6" fmla="*/ 81280 h 91440"/>
              <a:gd name="connsiteX7" fmla="*/ 2397760 w 7040880"/>
              <a:gd name="connsiteY7" fmla="*/ 71120 h 91440"/>
              <a:gd name="connsiteX8" fmla="*/ 2651760 w 7040880"/>
              <a:gd name="connsiteY8" fmla="*/ 50800 h 91440"/>
              <a:gd name="connsiteX9" fmla="*/ 2854960 w 7040880"/>
              <a:gd name="connsiteY9" fmla="*/ 20320 h 91440"/>
              <a:gd name="connsiteX10" fmla="*/ 3667760 w 7040880"/>
              <a:gd name="connsiteY10" fmla="*/ 30480 h 91440"/>
              <a:gd name="connsiteX11" fmla="*/ 4196080 w 7040880"/>
              <a:gd name="connsiteY11" fmla="*/ 50800 h 91440"/>
              <a:gd name="connsiteX12" fmla="*/ 4236720 w 7040880"/>
              <a:gd name="connsiteY12" fmla="*/ 60960 h 91440"/>
              <a:gd name="connsiteX13" fmla="*/ 4592320 w 7040880"/>
              <a:gd name="connsiteY13" fmla="*/ 71120 h 91440"/>
              <a:gd name="connsiteX14" fmla="*/ 4907280 w 7040880"/>
              <a:gd name="connsiteY14" fmla="*/ 81280 h 91440"/>
              <a:gd name="connsiteX15" fmla="*/ 5425440 w 7040880"/>
              <a:gd name="connsiteY15" fmla="*/ 40640 h 91440"/>
              <a:gd name="connsiteX16" fmla="*/ 6024880 w 7040880"/>
              <a:gd name="connsiteY16" fmla="*/ 0 h 91440"/>
              <a:gd name="connsiteX17" fmla="*/ 6776720 w 7040880"/>
              <a:gd name="connsiteY17" fmla="*/ 20320 h 91440"/>
              <a:gd name="connsiteX18" fmla="*/ 6847840 w 7040880"/>
              <a:gd name="connsiteY18" fmla="*/ 30480 h 91440"/>
              <a:gd name="connsiteX19" fmla="*/ 6949440 w 7040880"/>
              <a:gd name="connsiteY19" fmla="*/ 60960 h 91440"/>
              <a:gd name="connsiteX20" fmla="*/ 7040880 w 7040880"/>
              <a:gd name="connsiteY20" fmla="*/ 6096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40880" h="91440">
                <a:moveTo>
                  <a:pt x="0" y="81280"/>
                </a:moveTo>
                <a:cubicBezTo>
                  <a:pt x="26732" y="75934"/>
                  <a:pt x="86575" y="63397"/>
                  <a:pt x="111760" y="60960"/>
                </a:cubicBezTo>
                <a:cubicBezTo>
                  <a:pt x="196302" y="52778"/>
                  <a:pt x="281093" y="47413"/>
                  <a:pt x="365760" y="40640"/>
                </a:cubicBezTo>
                <a:lnTo>
                  <a:pt x="985520" y="60960"/>
                </a:lnTo>
                <a:cubicBezTo>
                  <a:pt x="1053508" y="64317"/>
                  <a:pt x="1120793" y="76850"/>
                  <a:pt x="1188720" y="81280"/>
                </a:cubicBezTo>
                <a:cubicBezTo>
                  <a:pt x="1276652" y="87015"/>
                  <a:pt x="1364827" y="88053"/>
                  <a:pt x="1452880" y="91440"/>
                </a:cubicBezTo>
                <a:lnTo>
                  <a:pt x="2255520" y="81280"/>
                </a:lnTo>
                <a:cubicBezTo>
                  <a:pt x="2303043" y="80258"/>
                  <a:pt x="2350366" y="74766"/>
                  <a:pt x="2397760" y="71120"/>
                </a:cubicBezTo>
                <a:lnTo>
                  <a:pt x="2651760" y="50800"/>
                </a:lnTo>
                <a:cubicBezTo>
                  <a:pt x="2739646" y="15646"/>
                  <a:pt x="2712796" y="20320"/>
                  <a:pt x="2854960" y="20320"/>
                </a:cubicBezTo>
                <a:cubicBezTo>
                  <a:pt x="3125914" y="20320"/>
                  <a:pt x="3396827" y="27093"/>
                  <a:pt x="3667760" y="30480"/>
                </a:cubicBezTo>
                <a:cubicBezTo>
                  <a:pt x="3843867" y="37253"/>
                  <a:pt x="4025105" y="8056"/>
                  <a:pt x="4196080" y="50800"/>
                </a:cubicBezTo>
                <a:cubicBezTo>
                  <a:pt x="4209627" y="54187"/>
                  <a:pt x="4222775" y="60245"/>
                  <a:pt x="4236720" y="60960"/>
                </a:cubicBezTo>
                <a:cubicBezTo>
                  <a:pt x="4355146" y="67033"/>
                  <a:pt x="4473793" y="67528"/>
                  <a:pt x="4592320" y="71120"/>
                </a:cubicBezTo>
                <a:lnTo>
                  <a:pt x="4907280" y="81280"/>
                </a:lnTo>
                <a:cubicBezTo>
                  <a:pt x="5269015" y="38723"/>
                  <a:pt x="4873975" y="81794"/>
                  <a:pt x="5425440" y="40640"/>
                </a:cubicBezTo>
                <a:cubicBezTo>
                  <a:pt x="6038935" y="-5143"/>
                  <a:pt x="5499030" y="20225"/>
                  <a:pt x="6024880" y="0"/>
                </a:cubicBezTo>
                <a:lnTo>
                  <a:pt x="6776720" y="20320"/>
                </a:lnTo>
                <a:cubicBezTo>
                  <a:pt x="6800651" y="21206"/>
                  <a:pt x="6824358" y="25784"/>
                  <a:pt x="6847840" y="30480"/>
                </a:cubicBezTo>
                <a:cubicBezTo>
                  <a:pt x="6921696" y="45251"/>
                  <a:pt x="6822012" y="45031"/>
                  <a:pt x="6949440" y="60960"/>
                </a:cubicBezTo>
                <a:cubicBezTo>
                  <a:pt x="6979685" y="64741"/>
                  <a:pt x="7010400" y="60960"/>
                  <a:pt x="7040880" y="60960"/>
                </a:cubicBezTo>
              </a:path>
            </a:pathLst>
          </a:custGeom>
          <a:noFill/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 dirty="0">
              <a:solidFill>
                <a:prstClr val="black"/>
              </a:solidFill>
              <a:latin typeface="+mn-lt"/>
              <a:ea typeface="MS PGothic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22692" y="2839297"/>
            <a:ext cx="2036135" cy="369332"/>
          </a:xfrm>
          <a:prstGeom prst="rect">
            <a:avLst/>
          </a:prstGeom>
          <a:solidFill>
            <a:sysClr val="window" lastClr="FFFFFF"/>
          </a:solidFill>
          <a:ln w="3175">
            <a:solidFill>
              <a:sysClr val="windowText" lastClr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kern="0" dirty="0">
                <a:solidFill>
                  <a:prstClr val="black"/>
                </a:solidFill>
                <a:latin typeface="+mn-lt"/>
                <a:ea typeface="MS PGothic" charset="0"/>
              </a:rPr>
              <a:t>50% ATTENUATION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530684" y="4502865"/>
            <a:ext cx="2343911" cy="369332"/>
          </a:xfrm>
          <a:prstGeom prst="rect">
            <a:avLst/>
          </a:prstGeom>
          <a:solidFill>
            <a:sysClr val="window" lastClr="FFFFFF"/>
          </a:solidFill>
          <a:ln w="3175">
            <a:solidFill>
              <a:sysClr val="windowText" lastClr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kern="0" dirty="0">
                <a:solidFill>
                  <a:prstClr val="black"/>
                </a:solidFill>
                <a:latin typeface="+mn-lt"/>
                <a:ea typeface="MS PGothic" charset="0"/>
              </a:rPr>
              <a:t>50% TRANSMITTANCE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819060" y="2399010"/>
            <a:ext cx="3148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+mn-lt"/>
                <a:ea typeface="MS PGothic" charset="0"/>
              </a:rPr>
              <a:t>ATTENUATION CAN BE ACHIEVED THROUGH REFLECTANCE AND/OR ABSORPTION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336108" y="1179300"/>
            <a:ext cx="9811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3046"/>
                </a:solidFill>
                <a:latin typeface="+mn-lt"/>
                <a:ea typeface="MS PGothic" charset="0"/>
              </a:rPr>
              <a:t>To understand how a lens attenuates light, we must examine spectral characteristics. </a:t>
            </a:r>
          </a:p>
        </p:txBody>
      </p:sp>
      <p:sp>
        <p:nvSpPr>
          <p:cNvPr id="30" name="Title 16"/>
          <p:cNvSpPr txBox="1">
            <a:spLocks/>
          </p:cNvSpPr>
          <p:nvPr/>
        </p:nvSpPr>
        <p:spPr>
          <a:xfrm>
            <a:off x="0" y="1"/>
            <a:ext cx="12188825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ctr" defTabSz="609448" eaLnBrk="1" latinLnBrk="0" hangingPunct="1">
              <a:buNone/>
              <a:defRPr sz="4400" b="1" cap="all" spc="100">
                <a:solidFill>
                  <a:schemeClr val="bg1"/>
                </a:solidFill>
                <a:latin typeface="Franklin Gothic Medium"/>
                <a:ea typeface="MS PGothic" pitchFamily="34" charset="-128"/>
                <a:cs typeface="Arial"/>
              </a:defRPr>
            </a:lvl1pPr>
          </a:lstStyle>
          <a:p>
            <a:r>
              <a:rPr lang="en-US" b="0" dirty="0"/>
              <a:t>UNDERSTANDING SPECTRAL TRANSMITTANCE</a:t>
            </a:r>
          </a:p>
        </p:txBody>
      </p:sp>
    </p:spTree>
    <p:extLst>
      <p:ext uri="{BB962C8B-B14F-4D97-AF65-F5344CB8AC3E}">
        <p14:creationId xmlns:p14="http://schemas.microsoft.com/office/powerpoint/2010/main" val="366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0020" y="1952354"/>
            <a:ext cx="11603300" cy="4384614"/>
            <a:chOff x="250887" y="1635760"/>
            <a:chExt cx="8704743" cy="4384614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7930474" y="3686079"/>
              <a:ext cx="1773242" cy="277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en-US" kern="0" dirty="0">
                  <a:solidFill>
                    <a:prstClr val="black"/>
                  </a:solidFill>
                  <a:latin typeface="+mn-lt"/>
                  <a:ea typeface="MS PGothic" charset="0"/>
                </a:rPr>
                <a:t>% ATTENUATION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50887" y="1635760"/>
              <a:ext cx="8367616" cy="4384614"/>
              <a:chOff x="250887" y="1635760"/>
              <a:chExt cx="8367616" cy="438461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50887" y="1635760"/>
                <a:ext cx="8334313" cy="4384614"/>
                <a:chOff x="250887" y="1635760"/>
                <a:chExt cx="8334313" cy="4384614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250887" y="1635760"/>
                  <a:ext cx="8334313" cy="4384614"/>
                  <a:chOff x="250887" y="1635760"/>
                  <a:chExt cx="8334313" cy="4384614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250887" y="1635760"/>
                    <a:ext cx="8334313" cy="4384614"/>
                    <a:chOff x="250887" y="1635760"/>
                    <a:chExt cx="8334313" cy="4384614"/>
                  </a:xfrm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250887" y="1635760"/>
                      <a:ext cx="8334313" cy="4384614"/>
                      <a:chOff x="250887" y="1635760"/>
                      <a:chExt cx="8334313" cy="4384614"/>
                    </a:xfrm>
                  </p:grpSpPr>
                  <p:grpSp>
                    <p:nvGrpSpPr>
                      <p:cNvPr id="20" name="Group 19"/>
                      <p:cNvGrpSpPr/>
                      <p:nvPr/>
                    </p:nvGrpSpPr>
                    <p:grpSpPr>
                      <a:xfrm>
                        <a:off x="250887" y="1635760"/>
                        <a:ext cx="8334313" cy="4384614"/>
                        <a:chOff x="250887" y="1635760"/>
                        <a:chExt cx="8334313" cy="4384614"/>
                      </a:xfrm>
                    </p:grpSpPr>
                    <p:grpSp>
                      <p:nvGrpSpPr>
                        <p:cNvPr id="22" name="Group 21"/>
                        <p:cNvGrpSpPr/>
                        <p:nvPr/>
                      </p:nvGrpSpPr>
                      <p:grpSpPr>
                        <a:xfrm>
                          <a:off x="250887" y="1635760"/>
                          <a:ext cx="8334313" cy="4384614"/>
                          <a:chOff x="423607" y="1635760"/>
                          <a:chExt cx="8334313" cy="4384614"/>
                        </a:xfrm>
                      </p:grpSpPr>
                      <p:sp>
                        <p:nvSpPr>
                          <p:cNvPr id="24" name="TextBox 23"/>
                          <p:cNvSpPr txBox="1"/>
                          <p:nvPr/>
                        </p:nvSpPr>
                        <p:spPr>
                          <a:xfrm rot="16200000">
                            <a:off x="-475161" y="3686081"/>
                            <a:ext cx="2074607" cy="27707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457200">
                              <a:defRPr/>
                            </a:pPr>
                            <a:r>
                              <a:rPr lang="en-US" kern="0" dirty="0">
                                <a:solidFill>
                                  <a:prstClr val="black"/>
                                </a:solidFill>
                                <a:latin typeface="+mn-lt"/>
                                <a:ea typeface="MS PGothic" charset="0"/>
                              </a:rPr>
                              <a:t>% TRANSMITTANCE</a:t>
                            </a:r>
                          </a:p>
                        </p:txBody>
                      </p:sp>
                      <p:grpSp>
                        <p:nvGrpSpPr>
                          <p:cNvPr id="25" name="Group 24"/>
                          <p:cNvGrpSpPr/>
                          <p:nvPr/>
                        </p:nvGrpSpPr>
                        <p:grpSpPr>
                          <a:xfrm>
                            <a:off x="721360" y="1635760"/>
                            <a:ext cx="8036560" cy="4384614"/>
                            <a:chOff x="721360" y="1635760"/>
                            <a:chExt cx="8036560" cy="4384614"/>
                          </a:xfrm>
                        </p:grpSpPr>
                        <p:pic>
                          <p:nvPicPr>
                            <p:cNvPr id="26" name="Picture 25" descr="SpetrumTransmission graph labels removed.jpg"/>
                            <p:cNvPicPr>
                              <a:picLocks noChangeAspect="1"/>
                            </p:cNvPicPr>
                            <p:nvPr/>
                          </p:nvPicPr>
                          <p:blipFill rotWithShape="1">
                            <a:blip r:embed="rId3" cstate="email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6525" t="28148" r="2923" b="14667"/>
                            <a:stretch/>
                          </p:blipFill>
                          <p:spPr>
                            <a:xfrm>
                              <a:off x="721360" y="1635760"/>
                              <a:ext cx="8036560" cy="4015282"/>
                            </a:xfrm>
                            <a:prstGeom prst="rect">
                              <a:avLst/>
                            </a:prstGeom>
                          </p:spPr>
                        </p:pic>
                        <p:sp>
                          <p:nvSpPr>
                            <p:cNvPr id="27" name="TextBox 26"/>
                            <p:cNvSpPr txBox="1"/>
                            <p:nvPr/>
                          </p:nvSpPr>
                          <p:spPr>
                            <a:xfrm>
                              <a:off x="4092420" y="5651042"/>
                              <a:ext cx="1163121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defTabSz="457200">
                                <a:defRPr/>
                              </a:pPr>
                              <a:r>
                                <a:rPr lang="en-US" kern="0" dirty="0">
                                  <a:solidFill>
                                    <a:prstClr val="black"/>
                                  </a:solidFill>
                                  <a:latin typeface="+mn-lt"/>
                                  <a:ea typeface="MS PGothic" charset="0"/>
                                </a:rPr>
                                <a:t>WAVELENGTH</a:t>
                              </a:r>
                            </a:p>
                          </p:txBody>
                        </p:sp>
                      </p:grpSp>
                    </p:grpSp>
                    <p:sp>
                      <p:nvSpPr>
                        <p:cNvPr id="23" name="TextBox 22"/>
                        <p:cNvSpPr txBox="1"/>
                        <p:nvPr/>
                      </p:nvSpPr>
                      <p:spPr>
                        <a:xfrm>
                          <a:off x="8205782" y="1859066"/>
                          <a:ext cx="282843" cy="26930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457200">
                            <a:defRPr/>
                          </a:pPr>
                          <a:r>
                            <a:rPr lang="en-US" sz="1150" kern="0" dirty="0">
                              <a:solidFill>
                                <a:prstClr val="black"/>
                              </a:solidFill>
                              <a:latin typeface="+mn-lt"/>
                              <a:ea typeface="MS PGothic" charset="0"/>
                              <a:cs typeface="Avenir Book"/>
                            </a:rPr>
                            <a:t>0%</a:t>
                          </a:r>
                        </a:p>
                      </p:txBody>
                    </p:sp>
                  </p:grpSp>
                  <p:sp>
                    <p:nvSpPr>
                      <p:cNvPr id="21" name="TextBox 20"/>
                      <p:cNvSpPr txBox="1"/>
                      <p:nvPr/>
                    </p:nvSpPr>
                    <p:spPr>
                      <a:xfrm>
                        <a:off x="8205782" y="2488986"/>
                        <a:ext cx="347782" cy="26930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defTabSz="457200">
                          <a:defRPr/>
                        </a:pPr>
                        <a:r>
                          <a:rPr lang="en-US" sz="1150" kern="0" dirty="0">
                            <a:solidFill>
                              <a:prstClr val="black"/>
                            </a:solidFill>
                            <a:latin typeface="+mn-lt"/>
                            <a:ea typeface="MS PGothic" charset="0"/>
                            <a:cs typeface="Avenir Book"/>
                          </a:rPr>
                          <a:t>20%</a:t>
                        </a:r>
                      </a:p>
                    </p:txBody>
                  </p:sp>
                </p:grpSp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8205782" y="3139226"/>
                      <a:ext cx="347782" cy="26930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457200">
                        <a:defRPr/>
                      </a:pPr>
                      <a:r>
                        <a:rPr lang="en-US" sz="1150" kern="0" dirty="0">
                          <a:solidFill>
                            <a:prstClr val="black"/>
                          </a:solidFill>
                          <a:latin typeface="+mn-lt"/>
                          <a:ea typeface="MS PGothic" charset="0"/>
                          <a:cs typeface="Avenir Book"/>
                        </a:rPr>
                        <a:t>40%</a:t>
                      </a:r>
                    </a:p>
                  </p:txBody>
                </p:sp>
              </p:grp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8205782" y="3809786"/>
                    <a:ext cx="347782" cy="2693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>
                      <a:defRPr/>
                    </a:pPr>
                    <a:r>
                      <a:rPr lang="en-US" sz="1150" kern="0" dirty="0">
                        <a:solidFill>
                          <a:prstClr val="black"/>
                        </a:solidFill>
                        <a:latin typeface="+mn-lt"/>
                        <a:ea typeface="MS PGothic" charset="0"/>
                        <a:cs typeface="Avenir Book"/>
                      </a:rPr>
                      <a:t>60%</a:t>
                    </a:r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8217731" y="4427833"/>
                  <a:ext cx="347782" cy="2693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>
                    <a:defRPr/>
                  </a:pPr>
                  <a:r>
                    <a:rPr lang="en-US" sz="1150" kern="0" dirty="0">
                      <a:solidFill>
                        <a:prstClr val="black"/>
                      </a:solidFill>
                      <a:latin typeface="+mn-lt"/>
                      <a:ea typeface="MS PGothic" charset="0"/>
                      <a:cs typeface="Avenir Book"/>
                    </a:rPr>
                    <a:t>80%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8205782" y="5008666"/>
                <a:ext cx="412721" cy="269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lang="en-US" sz="1150" kern="0" dirty="0">
                    <a:solidFill>
                      <a:prstClr val="black"/>
                    </a:solidFill>
                    <a:latin typeface="+mn-lt"/>
                    <a:ea typeface="MS PGothic" charset="0"/>
                    <a:cs typeface="Avenir Book"/>
                  </a:rPr>
                  <a:t>100%</a:t>
                </a:r>
              </a:p>
            </p:txBody>
          </p:sp>
        </p:grpSp>
      </p:grpSp>
      <p:sp>
        <p:nvSpPr>
          <p:cNvPr id="54" name="Freeform 53"/>
          <p:cNvSpPr/>
          <p:nvPr/>
        </p:nvSpPr>
        <p:spPr>
          <a:xfrm>
            <a:off x="1423584" y="2311513"/>
            <a:ext cx="9480197" cy="91440"/>
          </a:xfrm>
          <a:custGeom>
            <a:avLst/>
            <a:gdLst>
              <a:gd name="connsiteX0" fmla="*/ 0 w 7040880"/>
              <a:gd name="connsiteY0" fmla="*/ 81280 h 91440"/>
              <a:gd name="connsiteX1" fmla="*/ 111760 w 7040880"/>
              <a:gd name="connsiteY1" fmla="*/ 60960 h 91440"/>
              <a:gd name="connsiteX2" fmla="*/ 365760 w 7040880"/>
              <a:gd name="connsiteY2" fmla="*/ 40640 h 91440"/>
              <a:gd name="connsiteX3" fmla="*/ 985520 w 7040880"/>
              <a:gd name="connsiteY3" fmla="*/ 60960 h 91440"/>
              <a:gd name="connsiteX4" fmla="*/ 1188720 w 7040880"/>
              <a:gd name="connsiteY4" fmla="*/ 81280 h 91440"/>
              <a:gd name="connsiteX5" fmla="*/ 1452880 w 7040880"/>
              <a:gd name="connsiteY5" fmla="*/ 91440 h 91440"/>
              <a:gd name="connsiteX6" fmla="*/ 2255520 w 7040880"/>
              <a:gd name="connsiteY6" fmla="*/ 81280 h 91440"/>
              <a:gd name="connsiteX7" fmla="*/ 2397760 w 7040880"/>
              <a:gd name="connsiteY7" fmla="*/ 71120 h 91440"/>
              <a:gd name="connsiteX8" fmla="*/ 2651760 w 7040880"/>
              <a:gd name="connsiteY8" fmla="*/ 50800 h 91440"/>
              <a:gd name="connsiteX9" fmla="*/ 2854960 w 7040880"/>
              <a:gd name="connsiteY9" fmla="*/ 20320 h 91440"/>
              <a:gd name="connsiteX10" fmla="*/ 3667760 w 7040880"/>
              <a:gd name="connsiteY10" fmla="*/ 30480 h 91440"/>
              <a:gd name="connsiteX11" fmla="*/ 4196080 w 7040880"/>
              <a:gd name="connsiteY11" fmla="*/ 50800 h 91440"/>
              <a:gd name="connsiteX12" fmla="*/ 4236720 w 7040880"/>
              <a:gd name="connsiteY12" fmla="*/ 60960 h 91440"/>
              <a:gd name="connsiteX13" fmla="*/ 4592320 w 7040880"/>
              <a:gd name="connsiteY13" fmla="*/ 71120 h 91440"/>
              <a:gd name="connsiteX14" fmla="*/ 4907280 w 7040880"/>
              <a:gd name="connsiteY14" fmla="*/ 81280 h 91440"/>
              <a:gd name="connsiteX15" fmla="*/ 5425440 w 7040880"/>
              <a:gd name="connsiteY15" fmla="*/ 40640 h 91440"/>
              <a:gd name="connsiteX16" fmla="*/ 6024880 w 7040880"/>
              <a:gd name="connsiteY16" fmla="*/ 0 h 91440"/>
              <a:gd name="connsiteX17" fmla="*/ 6776720 w 7040880"/>
              <a:gd name="connsiteY17" fmla="*/ 20320 h 91440"/>
              <a:gd name="connsiteX18" fmla="*/ 6847840 w 7040880"/>
              <a:gd name="connsiteY18" fmla="*/ 30480 h 91440"/>
              <a:gd name="connsiteX19" fmla="*/ 6949440 w 7040880"/>
              <a:gd name="connsiteY19" fmla="*/ 60960 h 91440"/>
              <a:gd name="connsiteX20" fmla="*/ 7040880 w 7040880"/>
              <a:gd name="connsiteY20" fmla="*/ 6096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40880" h="91440">
                <a:moveTo>
                  <a:pt x="0" y="81280"/>
                </a:moveTo>
                <a:cubicBezTo>
                  <a:pt x="26732" y="75934"/>
                  <a:pt x="86575" y="63397"/>
                  <a:pt x="111760" y="60960"/>
                </a:cubicBezTo>
                <a:cubicBezTo>
                  <a:pt x="196302" y="52778"/>
                  <a:pt x="281093" y="47413"/>
                  <a:pt x="365760" y="40640"/>
                </a:cubicBezTo>
                <a:lnTo>
                  <a:pt x="985520" y="60960"/>
                </a:lnTo>
                <a:cubicBezTo>
                  <a:pt x="1053508" y="64317"/>
                  <a:pt x="1120793" y="76850"/>
                  <a:pt x="1188720" y="81280"/>
                </a:cubicBezTo>
                <a:cubicBezTo>
                  <a:pt x="1276652" y="87015"/>
                  <a:pt x="1364827" y="88053"/>
                  <a:pt x="1452880" y="91440"/>
                </a:cubicBezTo>
                <a:lnTo>
                  <a:pt x="2255520" y="81280"/>
                </a:lnTo>
                <a:cubicBezTo>
                  <a:pt x="2303043" y="80258"/>
                  <a:pt x="2350366" y="74766"/>
                  <a:pt x="2397760" y="71120"/>
                </a:cubicBezTo>
                <a:lnTo>
                  <a:pt x="2651760" y="50800"/>
                </a:lnTo>
                <a:cubicBezTo>
                  <a:pt x="2739646" y="15646"/>
                  <a:pt x="2712796" y="20320"/>
                  <a:pt x="2854960" y="20320"/>
                </a:cubicBezTo>
                <a:cubicBezTo>
                  <a:pt x="3125914" y="20320"/>
                  <a:pt x="3396827" y="27093"/>
                  <a:pt x="3667760" y="30480"/>
                </a:cubicBezTo>
                <a:cubicBezTo>
                  <a:pt x="3843867" y="37253"/>
                  <a:pt x="4025105" y="8056"/>
                  <a:pt x="4196080" y="50800"/>
                </a:cubicBezTo>
                <a:cubicBezTo>
                  <a:pt x="4209627" y="54187"/>
                  <a:pt x="4222775" y="60245"/>
                  <a:pt x="4236720" y="60960"/>
                </a:cubicBezTo>
                <a:cubicBezTo>
                  <a:pt x="4355146" y="67033"/>
                  <a:pt x="4473793" y="67528"/>
                  <a:pt x="4592320" y="71120"/>
                </a:cubicBezTo>
                <a:lnTo>
                  <a:pt x="4907280" y="81280"/>
                </a:lnTo>
                <a:cubicBezTo>
                  <a:pt x="5269015" y="38723"/>
                  <a:pt x="4873975" y="81794"/>
                  <a:pt x="5425440" y="40640"/>
                </a:cubicBezTo>
                <a:cubicBezTo>
                  <a:pt x="6038935" y="-5143"/>
                  <a:pt x="5499030" y="20225"/>
                  <a:pt x="6024880" y="0"/>
                </a:cubicBezTo>
                <a:lnTo>
                  <a:pt x="6776720" y="20320"/>
                </a:lnTo>
                <a:cubicBezTo>
                  <a:pt x="6800651" y="21206"/>
                  <a:pt x="6824358" y="25784"/>
                  <a:pt x="6847840" y="30480"/>
                </a:cubicBezTo>
                <a:cubicBezTo>
                  <a:pt x="6921696" y="45251"/>
                  <a:pt x="6822012" y="45031"/>
                  <a:pt x="6949440" y="60960"/>
                </a:cubicBezTo>
                <a:cubicBezTo>
                  <a:pt x="6979685" y="64741"/>
                  <a:pt x="7010400" y="60960"/>
                  <a:pt x="7040880" y="60960"/>
                </a:cubicBezTo>
              </a:path>
            </a:pathLst>
          </a:custGeom>
          <a:noFill/>
          <a:ln w="50800" cap="flat" cmpd="sng" algn="ctr">
            <a:solidFill>
              <a:schemeClr val="bg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 dirty="0">
              <a:solidFill>
                <a:srgbClr val="00B050"/>
              </a:solidFill>
              <a:latin typeface="+mn-lt"/>
              <a:ea typeface="MS PGothic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6717972" y="3105561"/>
            <a:ext cx="1316498" cy="0"/>
          </a:xfrm>
          <a:prstGeom prst="line">
            <a:avLst/>
          </a:prstGeom>
          <a:noFill/>
          <a:ln w="57150" cap="flat" cmpd="sng" algn="ctr">
            <a:solidFill>
              <a:schemeClr val="bg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6" name="TextBox 55"/>
          <p:cNvSpPr txBox="1"/>
          <p:nvPr/>
        </p:nvSpPr>
        <p:spPr>
          <a:xfrm>
            <a:off x="8034470" y="2782427"/>
            <a:ext cx="271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b="1" kern="0" dirty="0">
                <a:solidFill>
                  <a:prstClr val="white"/>
                </a:solidFill>
                <a:latin typeface="+mn-lt"/>
                <a:ea typeface="MS PGothic" charset="0"/>
              </a:rPr>
              <a:t>CONVENTIONAL AR COATING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01515" y="1225467"/>
            <a:ext cx="9547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3046"/>
                </a:solidFill>
                <a:latin typeface="+mn-lt"/>
                <a:ea typeface="MS PGothic" charset="0"/>
              </a:rPr>
              <a:t>A high-quality AR coating will allow 98%+ transmittance of light.</a:t>
            </a:r>
          </a:p>
        </p:txBody>
      </p:sp>
      <p:sp>
        <p:nvSpPr>
          <p:cNvPr id="29" name="Title 16"/>
          <p:cNvSpPr txBox="1">
            <a:spLocks/>
          </p:cNvSpPr>
          <p:nvPr/>
        </p:nvSpPr>
        <p:spPr>
          <a:xfrm>
            <a:off x="-1" y="5086"/>
            <a:ext cx="12188825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ctr" defTabSz="609448" eaLnBrk="1" latinLnBrk="0" hangingPunct="1">
              <a:buNone/>
              <a:defRPr sz="4400" b="0" cap="all" spc="100">
                <a:solidFill>
                  <a:schemeClr val="bg1"/>
                </a:solidFill>
                <a:latin typeface="Franklin Gothic Medium"/>
                <a:ea typeface="MS PGothic" pitchFamily="34" charset="-128"/>
                <a:cs typeface="Arial"/>
              </a:defRPr>
            </a:lvl1pPr>
          </a:lstStyle>
          <a:p>
            <a:r>
              <a:rPr lang="en-US" dirty="0"/>
              <a:t> UNDERSTANDING SPECTRAL TRANSMITTANCE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399" y="4367431"/>
            <a:ext cx="318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FFFFFF"/>
                </a:solidFill>
                <a:latin typeface="+mn-lt"/>
                <a:ea typeface="MS PGothic" charset="0"/>
              </a:rPr>
              <a:t>Conventional AR coatings have</a:t>
            </a:r>
          </a:p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FFFFFF"/>
                </a:solidFill>
                <a:latin typeface="+mn-lt"/>
                <a:ea typeface="MS PGothic" charset="0"/>
              </a:rPr>
              <a:t>no effect on blue light</a:t>
            </a:r>
          </a:p>
        </p:txBody>
      </p:sp>
    </p:spTree>
    <p:extLst>
      <p:ext uri="{BB962C8B-B14F-4D97-AF65-F5344CB8AC3E}">
        <p14:creationId xmlns:p14="http://schemas.microsoft.com/office/powerpoint/2010/main" val="3002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6"/>
          <p:cNvSpPr txBox="1">
            <a:spLocks/>
          </p:cNvSpPr>
          <p:nvPr/>
        </p:nvSpPr>
        <p:spPr>
          <a:xfrm>
            <a:off x="0" y="3"/>
            <a:ext cx="12188825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ctr" defTabSz="609448" eaLnBrk="1" latinLnBrk="0" hangingPunct="1">
              <a:buNone/>
              <a:defRPr sz="4400" b="0" cap="all" spc="100">
                <a:solidFill>
                  <a:schemeClr val="bg1"/>
                </a:solidFill>
                <a:latin typeface="Franklin Gothic Medium"/>
                <a:ea typeface="MS PGothic" pitchFamily="34" charset="-128"/>
                <a:cs typeface="Arial"/>
              </a:defRPr>
            </a:lvl1pPr>
          </a:lstStyle>
          <a:p>
            <a:r>
              <a:rPr lang="en-US" dirty="0"/>
              <a:t>MULTIFUNCTIONAL COATINGS</a:t>
            </a:r>
          </a:p>
        </p:txBody>
      </p:sp>
      <p:sp>
        <p:nvSpPr>
          <p:cNvPr id="97282" name="TextBox 1"/>
          <p:cNvSpPr txBox="1">
            <a:spLocks noChangeArrowheads="1"/>
          </p:cNvSpPr>
          <p:nvPr/>
        </p:nvSpPr>
        <p:spPr bwMode="auto">
          <a:xfrm>
            <a:off x="8244386" y="1746254"/>
            <a:ext cx="300488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08013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046"/>
              </a:solidFill>
              <a:latin typeface="+mn-lt"/>
            </a:endParaRPr>
          </a:p>
        </p:txBody>
      </p:sp>
      <p:sp>
        <p:nvSpPr>
          <p:cNvPr id="97283" name="TextBox 4"/>
          <p:cNvSpPr txBox="1">
            <a:spLocks noChangeArrowheads="1"/>
          </p:cNvSpPr>
          <p:nvPr/>
        </p:nvSpPr>
        <p:spPr bwMode="auto">
          <a:xfrm>
            <a:off x="9746831" y="2006622"/>
            <a:ext cx="143472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08013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046"/>
              </a:solidFill>
              <a:latin typeface="+mn-lt"/>
            </a:endParaRPr>
          </a:p>
        </p:txBody>
      </p:sp>
      <p:sp>
        <p:nvSpPr>
          <p:cNvPr id="97284" name="TextBox 8"/>
          <p:cNvSpPr txBox="1">
            <a:spLocks noChangeArrowheads="1"/>
          </p:cNvSpPr>
          <p:nvPr/>
        </p:nvSpPr>
        <p:spPr bwMode="auto">
          <a:xfrm>
            <a:off x="8244386" y="1631954"/>
            <a:ext cx="293716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08013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046"/>
              </a:solidFill>
              <a:latin typeface="+mn-lt"/>
            </a:endParaRPr>
          </a:p>
        </p:txBody>
      </p:sp>
      <p:sp>
        <p:nvSpPr>
          <p:cNvPr id="97285" name="TextBox 9"/>
          <p:cNvSpPr txBox="1">
            <a:spLocks noChangeArrowheads="1"/>
          </p:cNvSpPr>
          <p:nvPr/>
        </p:nvSpPr>
        <p:spPr bwMode="auto">
          <a:xfrm>
            <a:off x="9649486" y="1933599"/>
            <a:ext cx="144742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08013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046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226" y="1489023"/>
            <a:ext cx="5495800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MS PGothic" charset="0"/>
              </a:rPr>
              <a:t>Multi-layer thin film coatings with rare earth</a:t>
            </a:r>
          </a:p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MS PGothic" charset="0"/>
              </a:rPr>
              <a:t>compounds and minerals both reflect and</a:t>
            </a:r>
          </a:p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MS PGothic" charset="0"/>
              </a:rPr>
              <a:t>absorb Blue Light </a:t>
            </a:r>
          </a:p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black"/>
              </a:solidFill>
              <a:latin typeface="+mn-lt"/>
              <a:ea typeface="MS PGothic" charset="0"/>
            </a:endParaRPr>
          </a:p>
          <a:p>
            <a:pPr marL="176213" indent="-176213" defTabSz="608013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MS PGothic" charset="0"/>
              </a:rPr>
              <a:t>Significant effect on shortest blue light range</a:t>
            </a:r>
          </a:p>
          <a:p>
            <a:pPr marL="176213" indent="-176213" defTabSz="608013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MS PGothic" charset="0"/>
              </a:rPr>
              <a:t>Cosmetic appearance of lens moderated due to</a:t>
            </a:r>
          </a:p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MS PGothic" charset="0"/>
              </a:rPr>
              <a:t>   combination of absorptive and reflective </a:t>
            </a:r>
          </a:p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ea typeface="MS PGothic" charset="0"/>
              </a:rPr>
              <a:t>   characteristics</a:t>
            </a:r>
          </a:p>
        </p:txBody>
      </p:sp>
      <p:sp>
        <p:nvSpPr>
          <p:cNvPr id="97288" name="TextBox 11"/>
          <p:cNvSpPr txBox="1">
            <a:spLocks noChangeArrowheads="1"/>
          </p:cNvSpPr>
          <p:nvPr/>
        </p:nvSpPr>
        <p:spPr bwMode="auto">
          <a:xfrm>
            <a:off x="402062" y="4470302"/>
            <a:ext cx="784232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0801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Selectively attenuates blue light on a spectral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curve that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induces lowest blue light transmission </a:t>
            </a:r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pPr defTabSz="60801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in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range associated with visual strain and fatigue.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171" y="1476678"/>
            <a:ext cx="2471738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67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143000"/>
          </a:xfr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pc="100" dirty="0" err="1" smtClean="0">
                <a:solidFill>
                  <a:schemeClr val="bg1"/>
                </a:solidFill>
                <a:ea typeface="MS PGothic" pitchFamily="34" charset="-128"/>
                <a:cs typeface="Arial"/>
              </a:rPr>
              <a:t>TechShield</a:t>
            </a:r>
            <a:r>
              <a:rPr lang="en-US" spc="100" baseline="30000" dirty="0" smtClean="0">
                <a:solidFill>
                  <a:schemeClr val="bg1"/>
                </a:solidFill>
                <a:ea typeface="MS PGothic" pitchFamily="34" charset="-128"/>
                <a:cs typeface="Arial"/>
              </a:rPr>
              <a:t>™</a:t>
            </a:r>
            <a:r>
              <a:rPr lang="en-US" spc="100" dirty="0" smtClean="0">
                <a:solidFill>
                  <a:schemeClr val="bg1"/>
                </a:solidFill>
                <a:ea typeface="MS PGothic" pitchFamily="34" charset="-128"/>
                <a:cs typeface="Arial"/>
              </a:rPr>
              <a:t> </a:t>
            </a:r>
            <a:r>
              <a:rPr lang="en-US" spc="100" dirty="0">
                <a:solidFill>
                  <a:schemeClr val="bg1"/>
                </a:solidFill>
                <a:ea typeface="MS PGothic" pitchFamily="34" charset="-128"/>
                <a:cs typeface="Arial"/>
              </a:rPr>
              <a:t>Blue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4638" y="1974513"/>
            <a:ext cx="11603300" cy="4384614"/>
            <a:chOff x="250887" y="1635760"/>
            <a:chExt cx="8704743" cy="4384614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7930474" y="3686079"/>
              <a:ext cx="1773242" cy="277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rPr>
                <a:t>%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rPr>
                <a:t>ATTENUATION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0887" y="1635760"/>
              <a:ext cx="8376034" cy="4384614"/>
              <a:chOff x="250887" y="1635760"/>
              <a:chExt cx="8376034" cy="438461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50887" y="1635760"/>
                <a:ext cx="8334313" cy="4384614"/>
                <a:chOff x="250887" y="1635760"/>
                <a:chExt cx="8334313" cy="4384614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250887" y="1635760"/>
                  <a:ext cx="8334313" cy="4384614"/>
                  <a:chOff x="250887" y="1635760"/>
                  <a:chExt cx="8334313" cy="4384614"/>
                </a:xfrm>
              </p:grpSpPr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250887" y="1635760"/>
                    <a:ext cx="8334313" cy="4384614"/>
                    <a:chOff x="250887" y="1635760"/>
                    <a:chExt cx="8334313" cy="4384614"/>
                  </a:xfrm>
                </p:grpSpPr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250887" y="1635760"/>
                      <a:ext cx="8334313" cy="4384614"/>
                      <a:chOff x="250887" y="1635760"/>
                      <a:chExt cx="8334313" cy="4384614"/>
                    </a:xfrm>
                  </p:grpSpPr>
                  <p:grpSp>
                    <p:nvGrpSpPr>
                      <p:cNvPr id="16" name="Group 15"/>
                      <p:cNvGrpSpPr/>
                      <p:nvPr/>
                    </p:nvGrpSpPr>
                    <p:grpSpPr>
                      <a:xfrm>
                        <a:off x="250887" y="1635760"/>
                        <a:ext cx="8334313" cy="4384614"/>
                        <a:chOff x="250887" y="1635760"/>
                        <a:chExt cx="8334313" cy="4384614"/>
                      </a:xfrm>
                    </p:grpSpPr>
                    <p:grpSp>
                      <p:nvGrpSpPr>
                        <p:cNvPr id="18" name="Group 17"/>
                        <p:cNvGrpSpPr/>
                        <p:nvPr/>
                      </p:nvGrpSpPr>
                      <p:grpSpPr>
                        <a:xfrm>
                          <a:off x="250887" y="1635760"/>
                          <a:ext cx="8334313" cy="4384614"/>
                          <a:chOff x="423607" y="1635760"/>
                          <a:chExt cx="8334313" cy="4384614"/>
                        </a:xfrm>
                      </p:grpSpPr>
                      <p:sp>
                        <p:nvSpPr>
                          <p:cNvPr id="20" name="TextBox 19"/>
                          <p:cNvSpPr txBox="1"/>
                          <p:nvPr/>
                        </p:nvSpPr>
                        <p:spPr>
                          <a:xfrm rot="16200000">
                            <a:off x="-475161" y="3686081"/>
                            <a:ext cx="2074607" cy="27707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4572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+mn-lt"/>
                              </a:rPr>
                              <a:t>% </a:t>
                            </a:r>
                            <a:r>
                              <a:rPr kumimoji="0" lang="en-US" sz="1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+mn-lt"/>
                              </a:rPr>
                              <a:t>TRANSMITTANCE</a:t>
                            </a: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</a:endParaRPr>
                          </a:p>
                        </p:txBody>
                      </p:sp>
                      <p:grpSp>
                        <p:nvGrpSpPr>
                          <p:cNvPr id="21" name="Group 20"/>
                          <p:cNvGrpSpPr/>
                          <p:nvPr/>
                        </p:nvGrpSpPr>
                        <p:grpSpPr>
                          <a:xfrm>
                            <a:off x="721360" y="1635760"/>
                            <a:ext cx="8036560" cy="4384614"/>
                            <a:chOff x="721360" y="1635760"/>
                            <a:chExt cx="8036560" cy="4384614"/>
                          </a:xfrm>
                        </p:grpSpPr>
                        <p:pic>
                          <p:nvPicPr>
                            <p:cNvPr id="22" name="Picture 21" descr="SpetrumTransmission graph labels removed.jpg"/>
                            <p:cNvPicPr>
                              <a:picLocks noChangeAspect="1"/>
                            </p:cNvPicPr>
                            <p:nvPr/>
                          </p:nvPicPr>
                          <p:blipFill rotWithShape="1">
                            <a:blip r:embed="rId2" cstate="email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6525" t="28148" r="2923" b="14667"/>
                            <a:stretch/>
                          </p:blipFill>
                          <p:spPr>
                            <a:xfrm>
                              <a:off x="721360" y="1635760"/>
                              <a:ext cx="8036560" cy="4015282"/>
                            </a:xfrm>
                            <a:prstGeom prst="rect">
                              <a:avLst/>
                            </a:prstGeom>
                          </p:spPr>
                        </p:pic>
                        <p:sp>
                          <p:nvSpPr>
                            <p:cNvPr id="23" name="TextBox 22"/>
                            <p:cNvSpPr txBox="1"/>
                            <p:nvPr/>
                          </p:nvSpPr>
                          <p:spPr>
                            <a:xfrm>
                              <a:off x="4092420" y="5651042"/>
                              <a:ext cx="1163121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marL="0" marR="0" lvl="0" indent="0" defTabSz="4572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+mn-lt"/>
                                </a:rPr>
                                <a:t>WAVELENGTH</a:t>
                              </a:r>
                              <a:endPara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+mn-lt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19" name="TextBox 18"/>
                        <p:cNvSpPr txBox="1"/>
                        <p:nvPr/>
                      </p:nvSpPr>
                      <p:spPr>
                        <a:xfrm>
                          <a:off x="8205782" y="1859066"/>
                          <a:ext cx="282843" cy="26930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4572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15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cs typeface="Avenir Book"/>
                            </a:rPr>
                            <a:t>0%</a:t>
                          </a:r>
                        </a:p>
                      </p:txBody>
                    </p:sp>
                  </p:grpSp>
                  <p:sp>
                    <p:nvSpPr>
                      <p:cNvPr id="17" name="TextBox 16"/>
                      <p:cNvSpPr txBox="1"/>
                      <p:nvPr/>
                    </p:nvSpPr>
                    <p:spPr>
                      <a:xfrm>
                        <a:off x="8205782" y="2488986"/>
                        <a:ext cx="359807" cy="26930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marL="0" marR="0" lvl="0" indent="0" defTabSz="4572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15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cs typeface="Avenir Book"/>
                          </a:rPr>
                          <a:t>20%</a:t>
                        </a:r>
                      </a:p>
                    </p:txBody>
                  </p:sp>
                </p:grpSp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8205782" y="3139226"/>
                      <a:ext cx="359807" cy="26930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Avenir Book"/>
                        </a:rPr>
                        <a:t>40%</a:t>
                      </a:r>
                    </a:p>
                  </p:txBody>
                </p:sp>
              </p:grp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8205782" y="3809786"/>
                    <a:ext cx="359807" cy="2693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cs typeface="Avenir Book"/>
                      </a:rPr>
                      <a:t>60%</a:t>
                    </a: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8217731" y="4427833"/>
                  <a:ext cx="359807" cy="2693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cs typeface="Avenir Book"/>
                    </a:rPr>
                    <a:t>80%</a:t>
                  </a: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8205782" y="5008666"/>
                <a:ext cx="421139" cy="269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venir Book"/>
                  </a:rPr>
                  <a:t>100%</a:t>
                </a:r>
              </a:p>
            </p:txBody>
          </p:sp>
        </p:grpSp>
      </p:grpSp>
      <p:sp>
        <p:nvSpPr>
          <p:cNvPr id="24" name="Freeform 23"/>
          <p:cNvSpPr/>
          <p:nvPr/>
        </p:nvSpPr>
        <p:spPr>
          <a:xfrm>
            <a:off x="1388258" y="2323745"/>
            <a:ext cx="9480197" cy="91440"/>
          </a:xfrm>
          <a:custGeom>
            <a:avLst/>
            <a:gdLst>
              <a:gd name="connsiteX0" fmla="*/ 0 w 7040880"/>
              <a:gd name="connsiteY0" fmla="*/ 81280 h 91440"/>
              <a:gd name="connsiteX1" fmla="*/ 111760 w 7040880"/>
              <a:gd name="connsiteY1" fmla="*/ 60960 h 91440"/>
              <a:gd name="connsiteX2" fmla="*/ 365760 w 7040880"/>
              <a:gd name="connsiteY2" fmla="*/ 40640 h 91440"/>
              <a:gd name="connsiteX3" fmla="*/ 985520 w 7040880"/>
              <a:gd name="connsiteY3" fmla="*/ 60960 h 91440"/>
              <a:gd name="connsiteX4" fmla="*/ 1188720 w 7040880"/>
              <a:gd name="connsiteY4" fmla="*/ 81280 h 91440"/>
              <a:gd name="connsiteX5" fmla="*/ 1452880 w 7040880"/>
              <a:gd name="connsiteY5" fmla="*/ 91440 h 91440"/>
              <a:gd name="connsiteX6" fmla="*/ 2255520 w 7040880"/>
              <a:gd name="connsiteY6" fmla="*/ 81280 h 91440"/>
              <a:gd name="connsiteX7" fmla="*/ 2397760 w 7040880"/>
              <a:gd name="connsiteY7" fmla="*/ 71120 h 91440"/>
              <a:gd name="connsiteX8" fmla="*/ 2651760 w 7040880"/>
              <a:gd name="connsiteY8" fmla="*/ 50800 h 91440"/>
              <a:gd name="connsiteX9" fmla="*/ 2854960 w 7040880"/>
              <a:gd name="connsiteY9" fmla="*/ 20320 h 91440"/>
              <a:gd name="connsiteX10" fmla="*/ 3667760 w 7040880"/>
              <a:gd name="connsiteY10" fmla="*/ 30480 h 91440"/>
              <a:gd name="connsiteX11" fmla="*/ 4196080 w 7040880"/>
              <a:gd name="connsiteY11" fmla="*/ 50800 h 91440"/>
              <a:gd name="connsiteX12" fmla="*/ 4236720 w 7040880"/>
              <a:gd name="connsiteY12" fmla="*/ 60960 h 91440"/>
              <a:gd name="connsiteX13" fmla="*/ 4592320 w 7040880"/>
              <a:gd name="connsiteY13" fmla="*/ 71120 h 91440"/>
              <a:gd name="connsiteX14" fmla="*/ 4907280 w 7040880"/>
              <a:gd name="connsiteY14" fmla="*/ 81280 h 91440"/>
              <a:gd name="connsiteX15" fmla="*/ 5425440 w 7040880"/>
              <a:gd name="connsiteY15" fmla="*/ 40640 h 91440"/>
              <a:gd name="connsiteX16" fmla="*/ 6024880 w 7040880"/>
              <a:gd name="connsiteY16" fmla="*/ 0 h 91440"/>
              <a:gd name="connsiteX17" fmla="*/ 6776720 w 7040880"/>
              <a:gd name="connsiteY17" fmla="*/ 20320 h 91440"/>
              <a:gd name="connsiteX18" fmla="*/ 6847840 w 7040880"/>
              <a:gd name="connsiteY18" fmla="*/ 30480 h 91440"/>
              <a:gd name="connsiteX19" fmla="*/ 6949440 w 7040880"/>
              <a:gd name="connsiteY19" fmla="*/ 60960 h 91440"/>
              <a:gd name="connsiteX20" fmla="*/ 7040880 w 7040880"/>
              <a:gd name="connsiteY20" fmla="*/ 6096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40880" h="91440">
                <a:moveTo>
                  <a:pt x="0" y="81280"/>
                </a:moveTo>
                <a:cubicBezTo>
                  <a:pt x="26732" y="75934"/>
                  <a:pt x="86575" y="63397"/>
                  <a:pt x="111760" y="60960"/>
                </a:cubicBezTo>
                <a:cubicBezTo>
                  <a:pt x="196302" y="52778"/>
                  <a:pt x="281093" y="47413"/>
                  <a:pt x="365760" y="40640"/>
                </a:cubicBezTo>
                <a:lnTo>
                  <a:pt x="985520" y="60960"/>
                </a:lnTo>
                <a:cubicBezTo>
                  <a:pt x="1053508" y="64317"/>
                  <a:pt x="1120793" y="76850"/>
                  <a:pt x="1188720" y="81280"/>
                </a:cubicBezTo>
                <a:cubicBezTo>
                  <a:pt x="1276652" y="87015"/>
                  <a:pt x="1364827" y="88053"/>
                  <a:pt x="1452880" y="91440"/>
                </a:cubicBezTo>
                <a:lnTo>
                  <a:pt x="2255520" y="81280"/>
                </a:lnTo>
                <a:cubicBezTo>
                  <a:pt x="2303043" y="80258"/>
                  <a:pt x="2350366" y="74766"/>
                  <a:pt x="2397760" y="71120"/>
                </a:cubicBezTo>
                <a:lnTo>
                  <a:pt x="2651760" y="50800"/>
                </a:lnTo>
                <a:cubicBezTo>
                  <a:pt x="2739646" y="15646"/>
                  <a:pt x="2712796" y="20320"/>
                  <a:pt x="2854960" y="20320"/>
                </a:cubicBezTo>
                <a:cubicBezTo>
                  <a:pt x="3125914" y="20320"/>
                  <a:pt x="3396827" y="27093"/>
                  <a:pt x="3667760" y="30480"/>
                </a:cubicBezTo>
                <a:cubicBezTo>
                  <a:pt x="3843867" y="37253"/>
                  <a:pt x="4025105" y="8056"/>
                  <a:pt x="4196080" y="50800"/>
                </a:cubicBezTo>
                <a:cubicBezTo>
                  <a:pt x="4209627" y="54187"/>
                  <a:pt x="4222775" y="60245"/>
                  <a:pt x="4236720" y="60960"/>
                </a:cubicBezTo>
                <a:cubicBezTo>
                  <a:pt x="4355146" y="67033"/>
                  <a:pt x="4473793" y="67528"/>
                  <a:pt x="4592320" y="71120"/>
                </a:cubicBezTo>
                <a:lnTo>
                  <a:pt x="4907280" y="81280"/>
                </a:lnTo>
                <a:cubicBezTo>
                  <a:pt x="5269015" y="38723"/>
                  <a:pt x="4873975" y="81794"/>
                  <a:pt x="5425440" y="40640"/>
                </a:cubicBezTo>
                <a:cubicBezTo>
                  <a:pt x="6038935" y="-5143"/>
                  <a:pt x="5499030" y="20225"/>
                  <a:pt x="6024880" y="0"/>
                </a:cubicBezTo>
                <a:lnTo>
                  <a:pt x="6776720" y="20320"/>
                </a:lnTo>
                <a:cubicBezTo>
                  <a:pt x="6800651" y="21206"/>
                  <a:pt x="6824358" y="25784"/>
                  <a:pt x="6847840" y="30480"/>
                </a:cubicBezTo>
                <a:cubicBezTo>
                  <a:pt x="6921696" y="45251"/>
                  <a:pt x="6822012" y="45031"/>
                  <a:pt x="6949440" y="60960"/>
                </a:cubicBezTo>
                <a:cubicBezTo>
                  <a:pt x="6979685" y="64741"/>
                  <a:pt x="7010400" y="60960"/>
                  <a:pt x="7040880" y="60960"/>
                </a:cubicBezTo>
              </a:path>
            </a:pathLst>
          </a:custGeom>
          <a:noFill/>
          <a:ln w="50800" cap="flat" cmpd="sng" algn="ctr">
            <a:solidFill>
              <a:schemeClr val="bg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682644" y="3117793"/>
            <a:ext cx="1316498" cy="0"/>
          </a:xfrm>
          <a:prstGeom prst="line">
            <a:avLst/>
          </a:prstGeom>
          <a:noFill/>
          <a:ln w="57150" cap="flat" cmpd="sng" algn="ctr">
            <a:solidFill>
              <a:schemeClr val="bg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" name="TextBox 25"/>
          <p:cNvSpPr txBox="1"/>
          <p:nvPr/>
        </p:nvSpPr>
        <p:spPr>
          <a:xfrm>
            <a:off x="8171369" y="2794637"/>
            <a:ext cx="2697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CONVENTIONAL AR COATING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36417" y="1130223"/>
            <a:ext cx="9547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  <a:cs typeface="Arial" panose="020B0604020202020204" pitchFamily="34" charset="0"/>
              </a:rPr>
              <a:t>TechShield Blue reduces the blue light associated with digital eye strain while allowing natural transmittance of light across the rest of the visible light spectrum.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388258" y="2810122"/>
            <a:ext cx="2800324" cy="2240188"/>
          </a:xfrm>
          <a:prstGeom prst="line">
            <a:avLst/>
          </a:prstGeom>
          <a:ln w="57150">
            <a:solidFill>
              <a:srgbClr val="1BDB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 rot="20341360">
            <a:off x="3631474" y="2812046"/>
            <a:ext cx="1109187" cy="45719"/>
          </a:xfrm>
          <a:prstGeom prst="arc">
            <a:avLst>
              <a:gd name="adj1" fmla="val 16948004"/>
              <a:gd name="adj2" fmla="val 0"/>
            </a:avLst>
          </a:prstGeom>
          <a:ln w="57150">
            <a:solidFill>
              <a:srgbClr val="1BDB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0" name="Straight Connector 29"/>
          <p:cNvCxnSpPr>
            <a:stCxn id="29" idx="2"/>
          </p:cNvCxnSpPr>
          <p:nvPr/>
        </p:nvCxnSpPr>
        <p:spPr>
          <a:xfrm flipV="1">
            <a:off x="4703904" y="2489472"/>
            <a:ext cx="6231048" cy="146890"/>
          </a:xfrm>
          <a:prstGeom prst="line">
            <a:avLst/>
          </a:prstGeom>
          <a:ln w="57150">
            <a:solidFill>
              <a:srgbClr val="1BDB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99268" y="3695346"/>
            <a:ext cx="1299875" cy="1"/>
          </a:xfrm>
          <a:prstGeom prst="line">
            <a:avLst/>
          </a:prstGeom>
          <a:ln w="57150">
            <a:solidFill>
              <a:srgbClr val="1BDB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171370" y="3531993"/>
            <a:ext cx="254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prstClr val="white"/>
                </a:solidFill>
                <a:latin typeface="+mn-lt"/>
              </a:rPr>
              <a:t>TECHSHIELD BLUE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26" name="Picture 2" descr="C:\Users\paulja\Documents\TechShield-Blue\Images\Logos\TechShieldBlue_4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7" y="6260399"/>
            <a:ext cx="1582021" cy="39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8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143000"/>
          </a:xfr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pc="100" dirty="0">
                <a:solidFill>
                  <a:schemeClr val="bg1"/>
                </a:solidFill>
                <a:ea typeface="MS PGothic" pitchFamily="34" charset="-128"/>
                <a:cs typeface="Arial"/>
              </a:rPr>
              <a:t>TechShield Blue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9258" y="1660385"/>
            <a:ext cx="58055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D category AR coating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Absorbs and reflects blue light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Blocks UV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Minimal backside reflectance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UV</a:t>
            </a:r>
            <a:r>
              <a:rPr lang="en-US" sz="2000" baseline="-25000" dirty="0" smtClean="0">
                <a:latin typeface="+mn-lt"/>
                <a:cs typeface="Arial" panose="020B0604020202020204" pitchFamily="34" charset="0"/>
              </a:rPr>
              <a:t>R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 standard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Super oleophobic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Hydrophobic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Resists scratching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Available on all materials and all designs*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219200"/>
            <a:ext cx="44076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paulja\Documents\TechShield-Blue\Images\Logos\TechShieldBlue_4c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7" y="6260399"/>
            <a:ext cx="1582021" cy="39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37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6"/>
          <p:cNvSpPr txBox="1">
            <a:spLocks/>
          </p:cNvSpPr>
          <p:nvPr/>
        </p:nvSpPr>
        <p:spPr>
          <a:xfrm>
            <a:off x="0" y="3"/>
            <a:ext cx="12188825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609448" eaLnBrk="1" latinLnBrk="0" hangingPunct="1">
              <a:buNone/>
              <a:defRPr sz="4400" cap="all" spc="100">
                <a:solidFill>
                  <a:schemeClr val="bg1"/>
                </a:solidFill>
                <a:latin typeface="Franklin Gothic Medium"/>
                <a:ea typeface="MS PGothic" pitchFamily="34" charset="-128"/>
                <a:cs typeface="Arial"/>
              </a:defRPr>
            </a:lvl1pPr>
          </a:lstStyle>
          <a:p>
            <a:r>
              <a:rPr lang="en-US" dirty="0"/>
              <a:t>INVERSE SQUARE LAW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2589" y="1293176"/>
            <a:ext cx="1076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How does harmful light from the sun compare to device usage?</a:t>
            </a:r>
            <a:endParaRPr lang="en-US" sz="2400" dirty="0">
              <a:latin typeface="+mn-lt"/>
            </a:endParaRPr>
          </a:p>
        </p:txBody>
      </p:sp>
      <p:pic>
        <p:nvPicPr>
          <p:cNvPr id="6" name="Picture 2" descr="https://encrypted-tbn3.gstatic.com/images?q=tbn:ANd9GcQ3RXFMpfXdBEqsS_8hJz4t-Aa5qkzLnFk3cHqAFNZB8RxM6sZP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38" y="2223215"/>
            <a:ext cx="3370997" cy="33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mage.freepik.com/free-icon/smartphone-iphone_318-30998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86" y="2223216"/>
            <a:ext cx="3370997" cy="33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6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>
            <a:off x="2213420" y="3709214"/>
            <a:ext cx="74888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256901" y="3714820"/>
            <a:ext cx="74888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297679" y="3714820"/>
            <a:ext cx="74888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366839" y="1981200"/>
            <a:ext cx="1485794" cy="1676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366839" y="3830130"/>
            <a:ext cx="1500913" cy="16575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366839" y="3830108"/>
            <a:ext cx="1485794" cy="7505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366839" y="2819400"/>
            <a:ext cx="1485794" cy="838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366860" y="3733800"/>
            <a:ext cx="1424121" cy="36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48841" y="4761969"/>
            <a:ext cx="8468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046"/>
                </a:solidFill>
                <a:latin typeface="+mn-lt"/>
                <a:ea typeface="MS PGothic" charset="0"/>
              </a:rPr>
              <a:t>In the last decade, we have undergone the biggest change in the way we light and see our world in the history of mankind.</a:t>
            </a:r>
          </a:p>
        </p:txBody>
      </p:sp>
      <p:sp>
        <p:nvSpPr>
          <p:cNvPr id="31" name="Title 16"/>
          <p:cNvSpPr txBox="1">
            <a:spLocks/>
          </p:cNvSpPr>
          <p:nvPr/>
        </p:nvSpPr>
        <p:spPr>
          <a:xfrm>
            <a:off x="0" y="1"/>
            <a:ext cx="12188825" cy="86772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cap="all" spc="100" dirty="0">
                <a:solidFill>
                  <a:schemeClr val="bg1"/>
                </a:solidFill>
                <a:ea typeface="MS PGothic" pitchFamily="34" charset="-128"/>
                <a:cs typeface="Arial"/>
              </a:rPr>
              <a:t>THE EVOLUTION OF ILLUMINATION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100" dirty="0">
                <a:ea typeface="MS PGothic" pitchFamily="34" charset="-128"/>
                <a:cs typeface="Arial"/>
              </a:rPr>
              <a:t>THE EVOLUTION OF </a:t>
            </a:r>
            <a:r>
              <a:rPr lang="en-US" spc="100" dirty="0" smtClean="0">
                <a:ea typeface="MS PGothic" pitchFamily="34" charset="-128"/>
                <a:cs typeface="Arial"/>
              </a:rPr>
              <a:t>ILLUMINATION</a:t>
            </a:r>
            <a:endParaRPr lang="en-US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40" y="3157490"/>
            <a:ext cx="953611" cy="977156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54" y="3216012"/>
            <a:ext cx="971199" cy="977157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41" y="3245221"/>
            <a:ext cx="969171" cy="977157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26" y="3245221"/>
            <a:ext cx="972808" cy="984529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741" y="1268698"/>
            <a:ext cx="912812" cy="944174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741" y="2235257"/>
            <a:ext cx="912161" cy="936803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700" y="3232503"/>
            <a:ext cx="967202" cy="944174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711" y="4193169"/>
            <a:ext cx="1008872" cy="1036092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59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299" y="5229261"/>
            <a:ext cx="969171" cy="974906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7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5"/>
          <p:cNvGrpSpPr>
            <a:grpSpLocks noChangeAspect="1"/>
          </p:cNvGrpSpPr>
          <p:nvPr/>
        </p:nvGrpSpPr>
        <p:grpSpPr bwMode="auto">
          <a:xfrm>
            <a:off x="409449" y="4881224"/>
            <a:ext cx="3789962" cy="1446213"/>
            <a:chOff x="648584" y="1475154"/>
            <a:chExt cx="2212636" cy="1124712"/>
          </a:xfrm>
        </p:grpSpPr>
        <p:pic>
          <p:nvPicPr>
            <p:cNvPr id="14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01" t="3114" r="31824" b="53316"/>
            <a:stretch>
              <a:fillRect/>
            </a:stretch>
          </p:blipFill>
          <p:spPr bwMode="auto">
            <a:xfrm>
              <a:off x="1255191" y="1475154"/>
              <a:ext cx="1606029" cy="112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584" y="1475154"/>
              <a:ext cx="761591" cy="101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8"/>
          <p:cNvGrpSpPr>
            <a:grpSpLocks noChangeAspect="1"/>
          </p:cNvGrpSpPr>
          <p:nvPr/>
        </p:nvGrpSpPr>
        <p:grpSpPr bwMode="auto">
          <a:xfrm>
            <a:off x="3897476" y="4821826"/>
            <a:ext cx="4177212" cy="1362075"/>
            <a:chOff x="771590" y="3073799"/>
            <a:chExt cx="2186669" cy="950976"/>
          </a:xfrm>
        </p:grpSpPr>
        <p:pic>
          <p:nvPicPr>
            <p:cNvPr id="17" name="Picture 4" descr="droppedImage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8" r="9848"/>
            <a:stretch>
              <a:fillRect/>
            </a:stretch>
          </p:blipFill>
          <p:spPr bwMode="auto">
            <a:xfrm>
              <a:off x="771590" y="3073799"/>
              <a:ext cx="860710" cy="950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8" name="Picture 17" descr="droppedImage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897" y="3073799"/>
              <a:ext cx="1412362" cy="950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21"/>
          <p:cNvGrpSpPr>
            <a:grpSpLocks noChangeAspect="1"/>
          </p:cNvGrpSpPr>
          <p:nvPr/>
        </p:nvGrpSpPr>
        <p:grpSpPr bwMode="auto">
          <a:xfrm>
            <a:off x="7851847" y="4748770"/>
            <a:ext cx="3798428" cy="1435100"/>
            <a:chOff x="1015260" y="4397049"/>
            <a:chExt cx="1981106" cy="997774"/>
          </a:xfrm>
        </p:grpSpPr>
        <p:pic>
          <p:nvPicPr>
            <p:cNvPr id="20" name="Picture 13" descr="droppedImage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685" y="4397049"/>
              <a:ext cx="1433681" cy="987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1" name="Picture 2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42" t="8777" r="5128" b="9381"/>
            <a:stretch>
              <a:fillRect/>
            </a:stretch>
          </p:blipFill>
          <p:spPr bwMode="auto">
            <a:xfrm>
              <a:off x="1015260" y="4407271"/>
              <a:ext cx="532729" cy="987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itle 16"/>
          <p:cNvSpPr txBox="1">
            <a:spLocks/>
          </p:cNvSpPr>
          <p:nvPr/>
        </p:nvSpPr>
        <p:spPr>
          <a:xfrm>
            <a:off x="0" y="1"/>
            <a:ext cx="12188825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ctr" defTabSz="609448" eaLnBrk="1" latinLnBrk="0" hangingPunct="1">
              <a:buNone/>
              <a:defRPr sz="4400" cap="all" spc="100">
                <a:solidFill>
                  <a:schemeClr val="bg1"/>
                </a:solidFill>
                <a:latin typeface="Franklin Gothic Medium"/>
                <a:ea typeface="MS PGothic" pitchFamily="34" charset="-128"/>
                <a:cs typeface="Arial"/>
              </a:defRPr>
            </a:lvl1pPr>
          </a:lstStyle>
          <a:p>
            <a:r>
              <a:rPr lang="en-US" dirty="0"/>
              <a:t>SUNLIGHT &amp;  BLUE LIGHT EXPOSURE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3359" t="18024" r="51054" b="18151"/>
          <a:stretch/>
        </p:blipFill>
        <p:spPr>
          <a:xfrm>
            <a:off x="5266552" y="1627427"/>
            <a:ext cx="4918580" cy="2182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/>
          <a:srcRect t="9882" r="45770" b="7685"/>
          <a:stretch/>
        </p:blipFill>
        <p:spPr>
          <a:xfrm>
            <a:off x="1873624" y="1627427"/>
            <a:ext cx="2862052" cy="218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2" r="33900" b="1540"/>
          <a:stretch>
            <a:fillRect/>
          </a:stretch>
        </p:blipFill>
        <p:spPr bwMode="auto">
          <a:xfrm>
            <a:off x="9084298" y="2577146"/>
            <a:ext cx="2795388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0" r="2792"/>
          <a:stretch>
            <a:fillRect/>
          </a:stretch>
        </p:blipFill>
        <p:spPr bwMode="auto">
          <a:xfrm>
            <a:off x="423054" y="2577146"/>
            <a:ext cx="2791157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658779" y="3088443"/>
            <a:ext cx="5131495" cy="733663"/>
            <a:chOff x="2722716" y="2870807"/>
            <a:chExt cx="3849624" cy="733663"/>
          </a:xfrm>
          <a:gradFill flip="none" rotWithShape="1">
            <a:gsLst>
              <a:gs pos="0">
                <a:schemeClr val="accent5">
                  <a:lumMod val="60000"/>
                  <a:lumOff val="40000"/>
                  <a:alpha val="85000"/>
                </a:schemeClr>
              </a:gs>
              <a:gs pos="100000">
                <a:srgbClr val="FFFFFF">
                  <a:alpha val="85000"/>
                </a:srgbClr>
              </a:gs>
            </a:gsLst>
            <a:lin ang="9960000" scaled="0"/>
            <a:tileRect/>
          </a:gradFill>
        </p:grpSpPr>
        <p:sp>
          <p:nvSpPr>
            <p:cNvPr id="11" name="Right Arrow 10"/>
            <p:cNvSpPr>
              <a:spLocks/>
            </p:cNvSpPr>
            <p:nvPr/>
          </p:nvSpPr>
          <p:spPr bwMode="auto">
            <a:xfrm>
              <a:off x="2722716" y="2870807"/>
              <a:ext cx="3849624" cy="733663"/>
            </a:xfrm>
            <a:prstGeom prst="rightArrow">
              <a:avLst/>
            </a:prstGeom>
            <a:solidFill>
              <a:srgbClr val="00B6F1"/>
            </a:solidFill>
          </p:spPr>
          <p:txBody>
            <a:bodyPr anchor="ctr"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30443" y="2884983"/>
              <a:ext cx="564244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dirty="0">
                  <a:solidFill>
                    <a:srgbClr val="FFFFFF"/>
                  </a:solidFill>
                  <a:latin typeface="+mn-lt"/>
                  <a:ea typeface="ＭＳ Ｐゴシック" charset="0"/>
                  <a:cs typeface="Impact"/>
                </a:rPr>
                <a:t>4X</a:t>
              </a:r>
            </a:p>
          </p:txBody>
        </p:sp>
      </p:grp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600647" y="1970747"/>
            <a:ext cx="1439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+mj-lt"/>
              </a:rPr>
              <a:t>8 INCHES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871650" y="1970747"/>
            <a:ext cx="1610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+mj-lt"/>
              </a:rPr>
              <a:t>16 INCHES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722" y="5105682"/>
            <a:ext cx="11672493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3046"/>
                </a:solidFill>
                <a:latin typeface="+mn-lt"/>
                <a:ea typeface="MS PGothic" charset="0"/>
                <a:cs typeface="Tw Cen MT"/>
              </a:rPr>
              <a:t>At 16” a smartphone is 15% as bright as sunlight.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451" y="5562631"/>
            <a:ext cx="11672493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3046"/>
                </a:solidFill>
                <a:latin typeface="+mn-lt"/>
                <a:ea typeface="MS PGothic" charset="0"/>
                <a:cs typeface="Tw Cen MT"/>
              </a:rPr>
              <a:t>At 8” a smartphone is 50% as bright as sunlight.</a:t>
            </a:r>
          </a:p>
        </p:txBody>
      </p:sp>
      <p:sp>
        <p:nvSpPr>
          <p:cNvPr id="21" name="Title 16"/>
          <p:cNvSpPr txBox="1">
            <a:spLocks/>
          </p:cNvSpPr>
          <p:nvPr/>
        </p:nvSpPr>
        <p:spPr>
          <a:xfrm>
            <a:off x="0" y="3"/>
            <a:ext cx="12188825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ctr" defTabSz="609448" eaLnBrk="1" latinLnBrk="0" hangingPunct="1">
              <a:buNone/>
              <a:defRPr sz="4400" cap="all" spc="100">
                <a:solidFill>
                  <a:schemeClr val="bg1"/>
                </a:solidFill>
                <a:latin typeface="Franklin Gothic Medium"/>
                <a:ea typeface="MS PGothic" pitchFamily="34" charset="-128"/>
                <a:cs typeface="Arial"/>
              </a:defRPr>
            </a:lvl1pPr>
          </a:lstStyle>
          <a:p>
            <a:r>
              <a:rPr lang="en-US" dirty="0"/>
              <a:t>INVERSE SQUARE LAW</a:t>
            </a: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3827163" y="4077334"/>
            <a:ext cx="2084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+mn-lt"/>
              </a:rPr>
              <a:t>INTENSITY =</a:t>
            </a:r>
            <a:endParaRPr lang="en-US" sz="2800" baseline="300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92144" y="3872874"/>
            <a:ext cx="304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3046"/>
                </a:solidFill>
                <a:latin typeface="+mn-lt"/>
                <a:ea typeface="MS PGothic" charset="0"/>
              </a:rPr>
              <a:t>1</a:t>
            </a:r>
            <a:endParaRPr lang="en-US" sz="2800" dirty="0">
              <a:solidFill>
                <a:srgbClr val="003046"/>
              </a:solidFill>
              <a:latin typeface="+mn-lt"/>
              <a:ea typeface="MS PGothic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064697" y="4338944"/>
            <a:ext cx="19596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13102" y="4338944"/>
            <a:ext cx="268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3046"/>
                </a:solidFill>
                <a:latin typeface="+mn-lt"/>
                <a:ea typeface="MS PGothic" charset="0"/>
              </a:rPr>
              <a:t>DISTANCE</a:t>
            </a:r>
            <a:r>
              <a:rPr lang="en-US" sz="2800" baseline="30000" dirty="0" smtClean="0">
                <a:solidFill>
                  <a:srgbClr val="003046"/>
                </a:solidFill>
                <a:latin typeface="+mn-lt"/>
                <a:ea typeface="MS PGothic" charset="0"/>
              </a:rPr>
              <a:t>2</a:t>
            </a:r>
            <a:endParaRPr lang="en-US" sz="2800" baseline="30000" dirty="0">
              <a:solidFill>
                <a:srgbClr val="003046"/>
              </a:solidFill>
              <a:latin typeface="+mn-lt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0" r="2792"/>
          <a:stretch>
            <a:fillRect/>
          </a:stretch>
        </p:blipFill>
        <p:spPr bwMode="auto">
          <a:xfrm>
            <a:off x="423054" y="2577146"/>
            <a:ext cx="2791157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658779" y="3088443"/>
            <a:ext cx="5131495" cy="733663"/>
            <a:chOff x="2722716" y="2870807"/>
            <a:chExt cx="3849624" cy="733663"/>
          </a:xfrm>
          <a:gradFill flip="none" rotWithShape="1">
            <a:gsLst>
              <a:gs pos="0">
                <a:schemeClr val="accent5">
                  <a:lumMod val="60000"/>
                  <a:lumOff val="40000"/>
                  <a:alpha val="85000"/>
                </a:schemeClr>
              </a:gs>
              <a:gs pos="100000">
                <a:srgbClr val="FFFFFF">
                  <a:alpha val="85000"/>
                </a:srgbClr>
              </a:gs>
            </a:gsLst>
            <a:lin ang="9960000" scaled="0"/>
            <a:tileRect/>
          </a:gradFill>
        </p:grpSpPr>
        <p:sp>
          <p:nvSpPr>
            <p:cNvPr id="11" name="Right Arrow 10"/>
            <p:cNvSpPr>
              <a:spLocks/>
            </p:cNvSpPr>
            <p:nvPr/>
          </p:nvSpPr>
          <p:spPr bwMode="auto">
            <a:xfrm>
              <a:off x="2722716" y="2870807"/>
              <a:ext cx="3849624" cy="733663"/>
            </a:xfrm>
            <a:prstGeom prst="rightArrow">
              <a:avLst/>
            </a:prstGeom>
            <a:solidFill>
              <a:srgbClr val="00B6F1"/>
            </a:solidFill>
          </p:spPr>
          <p:txBody>
            <a:bodyPr anchor="ctr">
              <a:spAutoFit/>
            </a:bodyPr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30443" y="2884983"/>
              <a:ext cx="808365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dirty="0">
                  <a:solidFill>
                    <a:srgbClr val="FFFFFF"/>
                  </a:solidFill>
                  <a:latin typeface="+mn-lt"/>
                  <a:ea typeface="ＭＳ Ｐゴシック" charset="0"/>
                  <a:cs typeface="Impact"/>
                </a:rPr>
                <a:t>64X</a:t>
              </a:r>
            </a:p>
          </p:txBody>
        </p:sp>
      </p:grp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871650" y="1970747"/>
            <a:ext cx="1610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+mj-lt"/>
              </a:rPr>
              <a:t>16 INCHES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908744" y="4088635"/>
            <a:ext cx="2084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+mn-lt"/>
              </a:rPr>
              <a:t>INTENSITY =</a:t>
            </a:r>
            <a:endParaRPr lang="en-US" sz="2800" baseline="300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4211" y="5550778"/>
            <a:ext cx="612582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3046"/>
                </a:solidFill>
                <a:latin typeface="+mn-lt"/>
                <a:ea typeface="MS PGothic" charset="0"/>
                <a:cs typeface="Tw Cen MT"/>
              </a:rPr>
              <a:t>With an AR/VR </a:t>
            </a:r>
            <a:r>
              <a:rPr lang="en-US" sz="2400" dirty="0" smtClean="0">
                <a:solidFill>
                  <a:srgbClr val="003046"/>
                </a:solidFill>
                <a:latin typeface="+mn-lt"/>
                <a:ea typeface="MS PGothic" charset="0"/>
                <a:cs typeface="Tw Cen MT"/>
              </a:rPr>
              <a:t>headset, a smartphone at </a:t>
            </a:r>
            <a:r>
              <a:rPr lang="en-US" sz="2400" dirty="0">
                <a:solidFill>
                  <a:srgbClr val="003046"/>
                </a:solidFill>
                <a:latin typeface="+mn-lt"/>
                <a:ea typeface="MS PGothic" charset="0"/>
                <a:cs typeface="Tw Cen MT"/>
              </a:rPr>
              <a:t>2” is </a:t>
            </a:r>
            <a:r>
              <a:rPr lang="en-US" sz="2400" b="1" dirty="0" smtClean="0">
                <a:solidFill>
                  <a:srgbClr val="003046"/>
                </a:solidFill>
                <a:latin typeface="+mn-lt"/>
                <a:ea typeface="MS PGothic" charset="0"/>
                <a:cs typeface="Tw Cen MT"/>
              </a:rPr>
              <a:t>90</a:t>
            </a:r>
            <a:r>
              <a:rPr lang="en-US" sz="2400" b="1" dirty="0">
                <a:solidFill>
                  <a:srgbClr val="003046"/>
                </a:solidFill>
                <a:latin typeface="+mn-lt"/>
                <a:ea typeface="MS PGothic" charset="0"/>
                <a:cs typeface="Tw Cen MT"/>
              </a:rPr>
              <a:t>%</a:t>
            </a:r>
            <a:r>
              <a:rPr lang="en-US" sz="2400" dirty="0">
                <a:solidFill>
                  <a:srgbClr val="003046"/>
                </a:solidFill>
                <a:latin typeface="+mn-lt"/>
                <a:ea typeface="MS PGothic" charset="0"/>
                <a:cs typeface="Tw Cen MT"/>
              </a:rPr>
              <a:t> as bright as sunlight.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31165" y="3872874"/>
            <a:ext cx="304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3046"/>
                </a:solidFill>
                <a:latin typeface="+mn-lt"/>
                <a:ea typeface="MS PGothic" charset="0"/>
              </a:rPr>
              <a:t>1</a:t>
            </a:r>
            <a:endParaRPr lang="en-US" sz="2800" dirty="0">
              <a:solidFill>
                <a:srgbClr val="003046"/>
              </a:solidFill>
              <a:latin typeface="+mn-lt"/>
              <a:ea typeface="MS PGothic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94412" y="4338944"/>
            <a:ext cx="19299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13102" y="4338944"/>
            <a:ext cx="1911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3046"/>
                </a:solidFill>
                <a:latin typeface="+mn-lt"/>
                <a:ea typeface="MS PGothic" charset="0"/>
              </a:rPr>
              <a:t>DISTANCE</a:t>
            </a:r>
            <a:r>
              <a:rPr lang="en-US" sz="2800" baseline="30000" dirty="0" smtClean="0">
                <a:solidFill>
                  <a:srgbClr val="003046"/>
                </a:solidFill>
                <a:latin typeface="+mn-lt"/>
                <a:ea typeface="MS PGothic" charset="0"/>
              </a:rPr>
              <a:t>2</a:t>
            </a:r>
            <a:endParaRPr lang="en-US" sz="2800" baseline="30000" dirty="0">
              <a:solidFill>
                <a:srgbClr val="003046"/>
              </a:solidFill>
              <a:latin typeface="+mn-lt"/>
              <a:ea typeface="MS PGothic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54103"/>
          <a:stretch/>
        </p:blipFill>
        <p:spPr>
          <a:xfrm>
            <a:off x="9340039" y="3660641"/>
            <a:ext cx="2423299" cy="1797277"/>
          </a:xfrm>
          <a:prstGeom prst="rect">
            <a:avLst/>
          </a:prstGeom>
        </p:spPr>
      </p:pic>
      <p:pic>
        <p:nvPicPr>
          <p:cNvPr id="21" name="Picture 20" descr="Screen Shot 2016-03-28 at 9.50.31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41" y="1340622"/>
            <a:ext cx="2423298" cy="1830976"/>
          </a:xfrm>
          <a:prstGeom prst="rect">
            <a:avLst/>
          </a:prstGeom>
        </p:spPr>
      </p:pic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9665670" y="3171629"/>
            <a:ext cx="1439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+mj-lt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+mj-lt"/>
              </a:rPr>
              <a:t> INCHES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3" name="Title 16"/>
          <p:cNvSpPr txBox="1">
            <a:spLocks/>
          </p:cNvSpPr>
          <p:nvPr/>
        </p:nvSpPr>
        <p:spPr>
          <a:xfrm>
            <a:off x="0" y="3"/>
            <a:ext cx="12188825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ctr" defTabSz="609448" eaLnBrk="1" latinLnBrk="0" hangingPunct="1">
              <a:buNone/>
              <a:defRPr sz="4400" cap="all" spc="100">
                <a:solidFill>
                  <a:schemeClr val="bg1"/>
                </a:solidFill>
                <a:latin typeface="Franklin Gothic Medium"/>
                <a:ea typeface="MS PGothic" pitchFamily="34" charset="-128"/>
                <a:cs typeface="Arial"/>
              </a:defRPr>
            </a:lvl1pPr>
          </a:lstStyle>
          <a:p>
            <a:r>
              <a:rPr lang="en-US" dirty="0"/>
              <a:t>INVERSE SQUARE LAW</a:t>
            </a:r>
          </a:p>
        </p:txBody>
      </p:sp>
    </p:spTree>
    <p:extLst>
      <p:ext uri="{BB962C8B-B14F-4D97-AF65-F5344CB8AC3E}">
        <p14:creationId xmlns:p14="http://schemas.microsoft.com/office/powerpoint/2010/main" val="6011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6"/>
          <p:cNvSpPr txBox="1">
            <a:spLocks/>
          </p:cNvSpPr>
          <p:nvPr/>
        </p:nvSpPr>
        <p:spPr>
          <a:xfrm>
            <a:off x="0" y="3"/>
            <a:ext cx="12188825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ctr" defTabSz="609448" eaLnBrk="1" latinLnBrk="0" hangingPunct="1">
              <a:buNone/>
              <a:defRPr sz="4400" cap="all" spc="100">
                <a:solidFill>
                  <a:schemeClr val="bg1"/>
                </a:solidFill>
                <a:latin typeface="Franklin Gothic Medium"/>
                <a:ea typeface="MS PGothic" pitchFamily="34" charset="-128"/>
                <a:cs typeface="Arial"/>
              </a:defRPr>
            </a:lvl1pPr>
          </a:lstStyle>
          <a:p>
            <a:r>
              <a:rPr lang="en-US" dirty="0"/>
              <a:t>INVERSE SQUARE LAW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865" y="1221441"/>
            <a:ext cx="1076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How does harmful light from the sun compare to device usage</a:t>
            </a:r>
            <a:r>
              <a:rPr lang="en-US" sz="2400" dirty="0" smtClean="0">
                <a:latin typeface="+mn-lt"/>
              </a:rPr>
              <a:t>?</a:t>
            </a:r>
            <a:endParaRPr lang="en-US" sz="24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2934" y="5530318"/>
            <a:ext cx="2545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EMITS UV &amp; BLUE LIGHT</a:t>
            </a:r>
            <a:endParaRPr lang="en-US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9024" y="5530318"/>
            <a:ext cx="2013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EMITS BLUE LIGHT</a:t>
            </a:r>
            <a:endParaRPr lang="en-US" dirty="0">
              <a:latin typeface="+mn-lt"/>
            </a:endParaRPr>
          </a:p>
        </p:txBody>
      </p:sp>
      <p:pic>
        <p:nvPicPr>
          <p:cNvPr id="11" name="Picture 2" descr="https://encrypted-tbn3.gstatic.com/images?q=tbn:ANd9GcQ3RXFMpfXdBEqsS_8hJz4t-Aa5qkzLnFk3cHqAFNZB8RxM6sZP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53" y="1903565"/>
            <a:ext cx="3370997" cy="33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image.freepik.com/free-icon/smartphone-iphone_318-30998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44" y="1981202"/>
            <a:ext cx="3370997" cy="33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498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143000"/>
          </a:xfr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pc="100" dirty="0">
                <a:solidFill>
                  <a:schemeClr val="bg1"/>
                </a:solidFill>
                <a:ea typeface="MS PGothic" pitchFamily="34" charset="-128"/>
                <a:cs typeface="Arial"/>
              </a:rPr>
              <a:t>Photochromic Lens Function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704" y="1288976"/>
            <a:ext cx="1183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046"/>
                </a:solidFill>
                <a:latin typeface="+mn-lt"/>
                <a:cs typeface="Arial" panose="020B0604020202020204" pitchFamily="34" charset="0"/>
              </a:rPr>
              <a:t>SunSync</a:t>
            </a:r>
            <a:r>
              <a:rPr lang="en-US" sz="2400" baseline="30000" dirty="0" smtClean="0">
                <a:solidFill>
                  <a:srgbClr val="003046"/>
                </a:solidFill>
                <a:latin typeface="+mn-lt"/>
                <a:cs typeface="Arial" panose="020B0604020202020204" pitchFamily="34" charset="0"/>
              </a:rPr>
              <a:t>®</a:t>
            </a:r>
            <a:r>
              <a:rPr lang="en-US" sz="2400" dirty="0" smtClean="0">
                <a:solidFill>
                  <a:srgbClr val="003046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3046"/>
                </a:solidFill>
                <a:latin typeface="+mn-lt"/>
                <a:cs typeface="Arial" panose="020B0604020202020204" pitchFamily="34" charset="0"/>
              </a:rPr>
              <a:t>Light-Reactive Lenses reduce blue light by absorption.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45" y="3127426"/>
            <a:ext cx="589485" cy="43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95" y="3605154"/>
            <a:ext cx="589485" cy="43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00" y="2621899"/>
            <a:ext cx="589485" cy="43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97" y="3140168"/>
            <a:ext cx="589485" cy="43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90" y="5178630"/>
            <a:ext cx="589485" cy="43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11" y="5012331"/>
            <a:ext cx="589485" cy="43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80" y="3647269"/>
            <a:ext cx="589485" cy="43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H="1">
            <a:off x="3818716" y="2659439"/>
            <a:ext cx="3494580" cy="28007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029614" y="3000942"/>
            <a:ext cx="3452839" cy="43089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266092" y="3253910"/>
            <a:ext cx="3269656" cy="68841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662625" y="3558742"/>
            <a:ext cx="3169124" cy="82596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180252" y="3862723"/>
            <a:ext cx="2844059" cy="103349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97565" y="4615742"/>
            <a:ext cx="5582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046"/>
                </a:solidFill>
                <a:latin typeface="+mn-lt"/>
                <a:cs typeface="Arial" panose="020B0604020202020204" pitchFamily="34" charset="0"/>
              </a:rPr>
              <a:t>Photochromic nanoparticles retain absorptive properties in clear state</a:t>
            </a:r>
            <a:r>
              <a:rPr lang="en-US" sz="1600" dirty="0" smtClean="0">
                <a:solidFill>
                  <a:srgbClr val="003046"/>
                </a:solidFill>
                <a:latin typeface="+mn-lt"/>
                <a:cs typeface="Arial" panose="020B0604020202020204" pitchFamily="34" charset="0"/>
              </a:rPr>
              <a:t>.</a:t>
            </a:r>
            <a:br>
              <a:rPr lang="en-US" sz="1600" dirty="0" smtClean="0">
                <a:solidFill>
                  <a:srgbClr val="003046"/>
                </a:solidFill>
                <a:latin typeface="+mn-lt"/>
                <a:cs typeface="Arial" panose="020B0604020202020204" pitchFamily="34" charset="0"/>
              </a:rPr>
            </a:br>
            <a:endParaRPr lang="en-US" sz="1600" dirty="0">
              <a:solidFill>
                <a:srgbClr val="003046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3046"/>
                </a:solidFill>
                <a:latin typeface="+mn-lt"/>
                <a:cs typeface="Arial" panose="020B0604020202020204" pitchFamily="34" charset="0"/>
              </a:rPr>
              <a:t>These absorptive properties mean sunsync lenses reduce blue light transmittance in their clear state, where no UV from sunlight is present.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980" y="4169263"/>
            <a:ext cx="589485" cy="43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972" y="4078159"/>
            <a:ext cx="589485" cy="43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237" y="4581441"/>
            <a:ext cx="589485" cy="43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620" y="4680762"/>
            <a:ext cx="589485" cy="43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/>
          <p:cNvCxnSpPr/>
          <p:nvPr/>
        </p:nvCxnSpPr>
        <p:spPr>
          <a:xfrm flipH="1">
            <a:off x="147698" y="3110996"/>
            <a:ext cx="1847228" cy="147527"/>
          </a:xfrm>
          <a:prstGeom prst="line">
            <a:avLst/>
          </a:prstGeom>
          <a:ln w="38100"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12854" y="3630384"/>
            <a:ext cx="1894093" cy="232330"/>
          </a:xfrm>
          <a:prstGeom prst="line">
            <a:avLst/>
          </a:prstGeom>
          <a:ln w="38100"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1390" y="4254409"/>
            <a:ext cx="1985691" cy="345744"/>
          </a:xfrm>
          <a:prstGeom prst="line">
            <a:avLst/>
          </a:prstGeom>
          <a:ln w="38100"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58" y="5528916"/>
            <a:ext cx="589485" cy="43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00" y="2508619"/>
            <a:ext cx="589485" cy="43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>
            <a:off x="1082185" y="4832250"/>
            <a:ext cx="1835847" cy="461868"/>
          </a:xfrm>
          <a:prstGeom prst="line">
            <a:avLst/>
          </a:prstGeom>
          <a:ln w="38100"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523605" y="5487048"/>
            <a:ext cx="1909848" cy="565731"/>
          </a:xfrm>
          <a:prstGeom prst="line">
            <a:avLst/>
          </a:prstGeom>
          <a:ln w="38100"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paulja\Documents\Sunsync\Images\Logos\SunSync_Descriptor_4c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56" y="6185402"/>
            <a:ext cx="1481011" cy="51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329" y="1849070"/>
            <a:ext cx="1054227" cy="1090448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11" y="2305212"/>
            <a:ext cx="1117044" cy="1090448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062" y="3008087"/>
            <a:ext cx="1119318" cy="1125941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8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6"/>
          <p:cNvSpPr txBox="1">
            <a:spLocks/>
          </p:cNvSpPr>
          <p:nvPr/>
        </p:nvSpPr>
        <p:spPr>
          <a:xfrm>
            <a:off x="0" y="3"/>
            <a:ext cx="12188825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609448" eaLnBrk="1" latinLnBrk="0" hangingPunct="1">
              <a:buNone/>
              <a:defRPr sz="4400" cap="all" spc="100">
                <a:solidFill>
                  <a:schemeClr val="bg1"/>
                </a:solidFill>
                <a:latin typeface="Franklin Gothic Medium"/>
                <a:ea typeface="MS PGothic" pitchFamily="34" charset="-128"/>
                <a:cs typeface="Arial"/>
              </a:defRPr>
            </a:lvl1pPr>
          </a:lstStyle>
          <a:p>
            <a:r>
              <a:rPr lang="en-US" dirty="0"/>
              <a:t>Sunsync light-reactive lenses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2"/>
          <a:stretch/>
        </p:blipFill>
        <p:spPr bwMode="auto">
          <a:xfrm>
            <a:off x="1952881" y="1444655"/>
            <a:ext cx="7808913" cy="464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paulja\Documents\Sunsync\Images\Logos\SunSync_Descriptor_4cp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56" y="6185402"/>
            <a:ext cx="1481011" cy="51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143000"/>
          </a:xfr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pc="100" dirty="0">
                <a:solidFill>
                  <a:schemeClr val="bg1"/>
                </a:solidFill>
                <a:ea typeface="MS PGothic" pitchFamily="34" charset="-128"/>
                <a:cs typeface="Arial"/>
              </a:rPr>
              <a:t>When to choose What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9123" y="4830298"/>
            <a:ext cx="2267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Indoor and outdoor </a:t>
            </a:r>
          </a:p>
          <a:p>
            <a:pPr algn="ctr"/>
            <a:r>
              <a:rPr lang="en-US" dirty="0" smtClean="0">
                <a:latin typeface="+mn-lt"/>
              </a:rPr>
              <a:t>exposure to blue light</a:t>
            </a:r>
            <a:endParaRPr lang="en-US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8853" y="4830298"/>
            <a:ext cx="26965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Mostly Indoor use or high </a:t>
            </a:r>
          </a:p>
          <a:p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amounts of screen-time</a:t>
            </a:r>
            <a:endParaRPr lang="en-US" dirty="0">
              <a:latin typeface="+mn-lt"/>
            </a:endParaRPr>
          </a:p>
        </p:txBody>
      </p:sp>
      <p:pic>
        <p:nvPicPr>
          <p:cNvPr id="3074" name="Picture 2" descr="C:\Users\paulja\Documents\TechShield-Blue\Images\Logos\TechShieldBlue_4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86" y="1677680"/>
            <a:ext cx="3046106" cy="7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ulja\Documents\Sunsync\Images\Logos\SunSync_Descriptor_4cp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03" y="1744000"/>
            <a:ext cx="2159385" cy="74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11" y="2797886"/>
            <a:ext cx="334397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paulja\Documents\TechShield-Blue\Web\Microsite\Images\Header-Images\site-header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30" y="2800934"/>
            <a:ext cx="3964818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8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6"/>
          <p:cNvSpPr txBox="1">
            <a:spLocks/>
          </p:cNvSpPr>
          <p:nvPr/>
        </p:nvSpPr>
        <p:spPr>
          <a:xfrm>
            <a:off x="0" y="3"/>
            <a:ext cx="12188825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609448" eaLnBrk="1" latinLnBrk="0" hangingPunct="1">
              <a:buNone/>
              <a:defRPr sz="4400" cap="all" spc="100">
                <a:solidFill>
                  <a:schemeClr val="bg1"/>
                </a:solidFill>
                <a:latin typeface="Franklin Gothic Medium"/>
                <a:ea typeface="MS PGothic" pitchFamily="34" charset="-128"/>
                <a:cs typeface="Arial"/>
              </a:defRPr>
            </a:lvl1pPr>
          </a:lstStyle>
          <a:p>
            <a:r>
              <a:rPr lang="en-US" dirty="0"/>
              <a:t>INVERSE SQUARE LAW</a:t>
            </a:r>
          </a:p>
        </p:txBody>
      </p:sp>
      <p:sp>
        <p:nvSpPr>
          <p:cNvPr id="3" name="Rectangle 2"/>
          <p:cNvSpPr/>
          <p:nvPr/>
        </p:nvSpPr>
        <p:spPr>
          <a:xfrm>
            <a:off x="348253" y="5638044"/>
            <a:ext cx="114764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3046"/>
                </a:solidFill>
                <a:latin typeface="+mn-lt"/>
                <a:ea typeface="MS PGothic" charset="0"/>
              </a:rPr>
              <a:t>“I regard [augmented reality] as a big idea like the smartphone. The smartphone is for everyone, we don't have to think the iPhone is about a certain demographic, or country or vertical market: it’s for everyone. I think AR is that big, it’s huge.” </a:t>
            </a:r>
            <a:endParaRPr lang="en-US" i="1" dirty="0" smtClean="0">
              <a:solidFill>
                <a:srgbClr val="003046"/>
              </a:solidFill>
              <a:latin typeface="+mn-lt"/>
              <a:ea typeface="MS PGothic" charset="0"/>
            </a:endParaRPr>
          </a:p>
          <a:p>
            <a:pPr defTabSz="608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3046"/>
                </a:solidFill>
                <a:latin typeface="+mn-lt"/>
                <a:ea typeface="MS PGothic" charset="0"/>
              </a:rPr>
              <a:t>- Tim </a:t>
            </a:r>
            <a:r>
              <a:rPr lang="en-US" sz="1600" b="1" dirty="0">
                <a:solidFill>
                  <a:srgbClr val="003046"/>
                </a:solidFill>
                <a:latin typeface="+mn-lt"/>
                <a:ea typeface="MS PGothic" charset="0"/>
              </a:rPr>
              <a:t>Cook, CEO Apple</a:t>
            </a:r>
          </a:p>
        </p:txBody>
      </p:sp>
      <p:pic>
        <p:nvPicPr>
          <p:cNvPr id="1028" name="Picture 4" descr="Image courtesy of Google Expeditio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74" y="1319843"/>
            <a:ext cx="5226245" cy="20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sports tournamen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7" y="1397424"/>
            <a:ext cx="5357541" cy="226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AQRI Smart Helm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17" y="2891452"/>
            <a:ext cx="5176880" cy="2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Ar headse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789" y="3431617"/>
            <a:ext cx="4017071" cy="214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06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an in-office training with </a:t>
            </a:r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err="1" smtClean="0"/>
              <a:t>vsp</a:t>
            </a:r>
            <a:r>
              <a:rPr lang="en-US" dirty="0" smtClean="0"/>
              <a:t> optics group</a:t>
            </a:r>
            <a:r>
              <a:rPr lang="en-US" dirty="0" smtClean="0"/>
              <a:t> </a:t>
            </a:r>
            <a:r>
              <a:rPr lang="en-US" dirty="0" smtClean="0"/>
              <a:t>representative</a:t>
            </a:r>
            <a:endParaRPr lang="en-US" dirty="0"/>
          </a:p>
        </p:txBody>
      </p:sp>
      <p:pic>
        <p:nvPicPr>
          <p:cNvPr id="5" name="Picture 2" descr="C:\Users\paulja\Documents\VSP-Optics-Group\Images\Logos\VSPOpticsGroup_rev-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34" y="4752872"/>
            <a:ext cx="1712227" cy="161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smtClean="0">
                <a:ln>
                  <a:noFill/>
                </a:ln>
              </a:rPr>
              <a:t>thank </a:t>
            </a:r>
            <a:r>
              <a:rPr lang="en-US" smtClean="0">
                <a:ln>
                  <a:noFill/>
                </a:ln>
              </a:rPr>
              <a:t>you</a:t>
            </a:r>
            <a:endParaRPr lang="en-US" sz="4000" cap="none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3" y="6368789"/>
            <a:ext cx="9080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  <a:ea typeface="ＭＳ Ｐゴシック" charset="0"/>
              </a:rPr>
              <a:t>©</a:t>
            </a:r>
            <a:r>
              <a:rPr lang="en-US" sz="800" dirty="0" smtClean="0">
                <a:solidFill>
                  <a:srgbClr val="FFFFFF"/>
                </a:solidFill>
                <a:ea typeface="ＭＳ Ｐゴシック" charset="0"/>
              </a:rPr>
              <a:t>2017 </a:t>
            </a:r>
            <a:r>
              <a:rPr lang="en-US" sz="800" dirty="0">
                <a:solidFill>
                  <a:srgbClr val="FFFFFF"/>
                </a:solidFill>
                <a:ea typeface="ＭＳ Ｐゴシック" charset="0"/>
              </a:rPr>
              <a:t>Vision Service Plan. All rights reserved.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FFFFFF"/>
                </a:solidFill>
                <a:ea typeface="ＭＳ Ｐゴシック" charset="0"/>
              </a:rPr>
              <a:t>VSP and </a:t>
            </a:r>
            <a:r>
              <a:rPr lang="en-US" sz="800" dirty="0" err="1" smtClean="0">
                <a:solidFill>
                  <a:srgbClr val="FFFFFF"/>
                </a:solidFill>
                <a:ea typeface="ＭＳ Ｐゴシック" charset="0"/>
              </a:rPr>
              <a:t>otto</a:t>
            </a:r>
            <a:r>
              <a:rPr lang="en-US" sz="800" dirty="0" smtClean="0">
                <a:solidFill>
                  <a:srgbClr val="FFFFFF"/>
                </a:solidFill>
                <a:ea typeface="ＭＳ Ｐゴシック" charset="0"/>
              </a:rPr>
              <a:t> are registered trademarks of Vision Service Plan. Unity and </a:t>
            </a:r>
            <a:r>
              <a:rPr lang="en-US" sz="800" dirty="0" err="1" smtClean="0">
                <a:solidFill>
                  <a:srgbClr val="FFFFFF"/>
                </a:solidFill>
                <a:ea typeface="ＭＳ Ｐゴシック" charset="0"/>
              </a:rPr>
              <a:t>SunSync</a:t>
            </a:r>
            <a:r>
              <a:rPr lang="en-US" sz="800" dirty="0" smtClean="0">
                <a:solidFill>
                  <a:srgbClr val="FFFFFF"/>
                </a:solidFill>
                <a:ea typeface="ＭＳ Ｐゴシック" charset="0"/>
              </a:rPr>
              <a:t> are registered </a:t>
            </a:r>
            <a:r>
              <a:rPr lang="en-US" sz="800" dirty="0">
                <a:solidFill>
                  <a:srgbClr val="FFFFFF"/>
                </a:solidFill>
                <a:ea typeface="ＭＳ Ｐゴシック" charset="0"/>
              </a:rPr>
              <a:t>trademarks, and </a:t>
            </a:r>
            <a:r>
              <a:rPr lang="en-US" sz="800" dirty="0" err="1">
                <a:solidFill>
                  <a:srgbClr val="FFFFFF"/>
                </a:solidFill>
                <a:ea typeface="ＭＳ Ｐゴシック" charset="0"/>
              </a:rPr>
              <a:t>TechShield</a:t>
            </a:r>
            <a:r>
              <a:rPr lang="en-US" sz="800" dirty="0">
                <a:solidFill>
                  <a:srgbClr val="FFFFFF"/>
                </a:solidFill>
                <a:ea typeface="ＭＳ Ｐゴシック" charset="0"/>
              </a:rPr>
              <a:t> is a </a:t>
            </a:r>
            <a:r>
              <a:rPr lang="en-US" sz="800" dirty="0" smtClean="0">
                <a:solidFill>
                  <a:srgbClr val="FFFFFF"/>
                </a:solidFill>
                <a:ea typeface="ＭＳ Ｐゴシック" charset="0"/>
              </a:rPr>
              <a:t>trademark of Plexus </a:t>
            </a:r>
            <a:r>
              <a:rPr lang="en-US" sz="800" dirty="0" err="1" smtClean="0">
                <a:solidFill>
                  <a:srgbClr val="FFFFFF"/>
                </a:solidFill>
                <a:ea typeface="ＭＳ Ｐゴシック" charset="0"/>
              </a:rPr>
              <a:t>Optix</a:t>
            </a:r>
            <a:r>
              <a:rPr lang="en-US" sz="800" dirty="0" smtClean="0">
                <a:solidFill>
                  <a:srgbClr val="FFFFFF"/>
                </a:solidFill>
                <a:ea typeface="ＭＳ Ｐゴシック" charset="0"/>
              </a:rPr>
              <a:t>, Inc. </a:t>
            </a:r>
            <a:r>
              <a:rPr lang="en-US" sz="800" dirty="0" err="1" smtClean="0">
                <a:solidFill>
                  <a:srgbClr val="FFFFFF"/>
                </a:solidFill>
                <a:ea typeface="ＭＳ Ｐゴシック" charset="0"/>
              </a:rPr>
              <a:t>VSPOne</a:t>
            </a:r>
            <a:r>
              <a:rPr lang="en-US" sz="800" dirty="0" smtClean="0">
                <a:solidFill>
                  <a:srgbClr val="FFFFFF"/>
                </a:solidFill>
                <a:ea typeface="ＭＳ Ｐゴシック" charset="0"/>
              </a:rPr>
              <a:t> is a registered trademark of VSP Labs, Inc. All other brands or marks are the </a:t>
            </a:r>
            <a:r>
              <a:rPr lang="en-US" sz="800" dirty="0">
                <a:solidFill>
                  <a:srgbClr val="FFFFFF"/>
                </a:solidFill>
                <a:ea typeface="ＭＳ Ｐゴシック" charset="0"/>
              </a:rPr>
              <a:t>property of their respective owners.</a:t>
            </a:r>
          </a:p>
        </p:txBody>
      </p:sp>
    </p:spTree>
    <p:extLst>
      <p:ext uri="{BB962C8B-B14F-4D97-AF65-F5344CB8AC3E}">
        <p14:creationId xmlns:p14="http://schemas.microsoft.com/office/powerpoint/2010/main" val="368767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5114999" y="3667834"/>
            <a:ext cx="5148510" cy="3000375"/>
            <a:chOff x="5957966" y="4024775"/>
            <a:chExt cx="3122901" cy="2413148"/>
          </a:xfrm>
        </p:grpSpPr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5957966" y="4024775"/>
              <a:ext cx="3122901" cy="2413148"/>
              <a:chOff x="5957966" y="4024775"/>
              <a:chExt cx="3122901" cy="2413148"/>
            </a:xfrm>
          </p:grpSpPr>
          <p:pic>
            <p:nvPicPr>
              <p:cNvPr id="11" name="Picture 28" descr="white-ipad-3-color-spectrum-charts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7966" y="4024775"/>
                <a:ext cx="3122901" cy="2413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29"/>
              <p:cNvSpPr txBox="1">
                <a:spLocks noChangeArrowheads="1"/>
              </p:cNvSpPr>
              <p:nvPr/>
            </p:nvSpPr>
            <p:spPr bwMode="auto">
              <a:xfrm>
                <a:off x="7299122" y="4857466"/>
                <a:ext cx="230635" cy="210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608013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>
                    <a:solidFill>
                      <a:srgbClr val="003046"/>
                    </a:solidFill>
                    <a:latin typeface="Arial"/>
                  </a:rPr>
                  <a:t>1/2</a:t>
                </a:r>
              </a:p>
            </p:txBody>
          </p:sp>
        </p:grpSp>
        <p:sp>
          <p:nvSpPr>
            <p:cNvPr id="10" name="TextBox 27"/>
            <p:cNvSpPr txBox="1">
              <a:spLocks noChangeArrowheads="1"/>
            </p:cNvSpPr>
            <p:nvPr/>
          </p:nvSpPr>
          <p:spPr bwMode="auto">
            <a:xfrm>
              <a:off x="8182186" y="5379469"/>
              <a:ext cx="230635" cy="210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608013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3046"/>
                  </a:solidFill>
                  <a:latin typeface="Arial"/>
                </a:rPr>
                <a:t>1/4</a:t>
              </a:r>
            </a:p>
          </p:txBody>
        </p:sp>
      </p:grpSp>
      <p:grpSp>
        <p:nvGrpSpPr>
          <p:cNvPr id="13" name="Group 15"/>
          <p:cNvGrpSpPr>
            <a:grpSpLocks noChangeAspect="1"/>
          </p:cNvGrpSpPr>
          <p:nvPr/>
        </p:nvGrpSpPr>
        <p:grpSpPr bwMode="auto">
          <a:xfrm>
            <a:off x="47876" y="1909813"/>
            <a:ext cx="3789962" cy="1446213"/>
            <a:chOff x="648584" y="1475154"/>
            <a:chExt cx="2212636" cy="1124712"/>
          </a:xfrm>
        </p:grpSpPr>
        <p:pic>
          <p:nvPicPr>
            <p:cNvPr id="14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01" t="3114" r="31824" b="53316"/>
            <a:stretch>
              <a:fillRect/>
            </a:stretch>
          </p:blipFill>
          <p:spPr bwMode="auto">
            <a:xfrm>
              <a:off x="1255191" y="1475154"/>
              <a:ext cx="1606029" cy="112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584" y="1475154"/>
              <a:ext cx="761591" cy="101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8"/>
          <p:cNvGrpSpPr>
            <a:grpSpLocks noChangeAspect="1"/>
          </p:cNvGrpSpPr>
          <p:nvPr/>
        </p:nvGrpSpPr>
        <p:grpSpPr bwMode="auto">
          <a:xfrm>
            <a:off x="3885135" y="1993951"/>
            <a:ext cx="4177212" cy="1362075"/>
            <a:chOff x="771590" y="3073799"/>
            <a:chExt cx="2186669" cy="950976"/>
          </a:xfrm>
        </p:grpSpPr>
        <p:pic>
          <p:nvPicPr>
            <p:cNvPr id="17" name="Picture 4" descr="droppedImage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8" r="9848"/>
            <a:stretch>
              <a:fillRect/>
            </a:stretch>
          </p:blipFill>
          <p:spPr bwMode="auto">
            <a:xfrm>
              <a:off x="771590" y="3073799"/>
              <a:ext cx="860710" cy="950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8" name="Picture 17" descr="droppedImage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897" y="3073799"/>
              <a:ext cx="1412362" cy="950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21"/>
          <p:cNvGrpSpPr>
            <a:grpSpLocks noChangeAspect="1"/>
          </p:cNvGrpSpPr>
          <p:nvPr/>
        </p:nvGrpSpPr>
        <p:grpSpPr bwMode="auto">
          <a:xfrm>
            <a:off x="8277447" y="1997318"/>
            <a:ext cx="3798428" cy="1435100"/>
            <a:chOff x="1015260" y="4397049"/>
            <a:chExt cx="1981106" cy="997774"/>
          </a:xfrm>
        </p:grpSpPr>
        <p:pic>
          <p:nvPicPr>
            <p:cNvPr id="20" name="Picture 13" descr="droppedImage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685" y="4397049"/>
              <a:ext cx="1433681" cy="987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1" name="Picture 2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42" t="8777" r="5128" b="9381"/>
            <a:stretch>
              <a:fillRect/>
            </a:stretch>
          </p:blipFill>
          <p:spPr bwMode="auto">
            <a:xfrm>
              <a:off x="1015260" y="4407271"/>
              <a:ext cx="532729" cy="987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r="15527"/>
          <a:stretch>
            <a:fillRect/>
          </a:stretch>
        </p:blipFill>
        <p:spPr bwMode="auto">
          <a:xfrm>
            <a:off x="2345974" y="3667830"/>
            <a:ext cx="2420836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52283" y="1236267"/>
            <a:ext cx="10814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046"/>
                </a:solidFill>
                <a:latin typeface="+mn-lt"/>
                <a:ea typeface="MS PGothic" charset="0"/>
              </a:rPr>
              <a:t>Both the quantity and intensity of blue light exposure have grown</a:t>
            </a:r>
          </a:p>
        </p:txBody>
      </p:sp>
      <p:sp>
        <p:nvSpPr>
          <p:cNvPr id="24" name="Title 16"/>
          <p:cNvSpPr txBox="1">
            <a:spLocks/>
          </p:cNvSpPr>
          <p:nvPr/>
        </p:nvSpPr>
        <p:spPr>
          <a:xfrm>
            <a:off x="0" y="1"/>
            <a:ext cx="12188825" cy="86772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cap="all" spc="100" dirty="0">
                <a:solidFill>
                  <a:schemeClr val="bg1"/>
                </a:solidFill>
                <a:ea typeface="MS PGothic" pitchFamily="34" charset="-128"/>
                <a:cs typeface="Arial"/>
              </a:rPr>
              <a:t>TRADITIONAL VS. MODERN LIGHT SOURCES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100" dirty="0">
                <a:ea typeface="MS PGothic" pitchFamily="34" charset="-128"/>
                <a:cs typeface="Arial"/>
              </a:rPr>
              <a:t>TRADITIONAL VS. MODERN LIGHT SOURCES</a:t>
            </a:r>
          </a:p>
        </p:txBody>
      </p:sp>
    </p:spTree>
    <p:extLst>
      <p:ext uri="{BB962C8B-B14F-4D97-AF65-F5344CB8AC3E}">
        <p14:creationId xmlns:p14="http://schemas.microsoft.com/office/powerpoint/2010/main" val="31823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14300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100" dirty="0">
                <a:solidFill>
                  <a:schemeClr val="bg1"/>
                </a:solidFill>
                <a:ea typeface="MS PGothic" pitchFamily="34" charset="-128"/>
                <a:cs typeface="Arial"/>
              </a:rPr>
              <a:t>The Scientific Facts</a:t>
            </a:r>
          </a:p>
        </p:txBody>
      </p:sp>
      <p:pic>
        <p:nvPicPr>
          <p:cNvPr id="4" name="Picture 3" descr="SIBackgroundGraphics_051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3"/>
          <a:stretch>
            <a:fillRect/>
          </a:stretch>
        </p:blipFill>
        <p:spPr bwMode="auto">
          <a:xfrm>
            <a:off x="9148892" y="2305050"/>
            <a:ext cx="227270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IBackgroundGraphics_051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9" r="33955"/>
          <a:stretch>
            <a:fillRect/>
          </a:stretch>
        </p:blipFill>
        <p:spPr bwMode="auto">
          <a:xfrm>
            <a:off x="6518686" y="2305050"/>
            <a:ext cx="2266359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IBackgroundGraphics_051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43"/>
          <a:stretch>
            <a:fillRect/>
          </a:stretch>
        </p:blipFill>
        <p:spPr bwMode="auto">
          <a:xfrm>
            <a:off x="3990998" y="2305050"/>
            <a:ext cx="2230386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5562" y="2855902"/>
            <a:ext cx="2414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Clinically Proven </a:t>
            </a:r>
          </a:p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Causation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7059" y="5039389"/>
            <a:ext cx="2319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Product Efficacy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0149" y="1458466"/>
            <a:ext cx="11171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Blue light exposure </a:t>
            </a:r>
            <a:r>
              <a:rPr lang="en-US" sz="32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from digital devices:</a:t>
            </a:r>
            <a:endParaRPr lang="en-US" sz="3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143000"/>
          </a:xfr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pc="100" dirty="0">
                <a:solidFill>
                  <a:schemeClr val="bg1"/>
                </a:solidFill>
                <a:ea typeface="MS PGothic" pitchFamily="34" charset="-128"/>
                <a:cs typeface="Arial"/>
              </a:rPr>
              <a:t>The Scientific Facts</a:t>
            </a:r>
          </a:p>
        </p:txBody>
      </p:sp>
      <p:pic>
        <p:nvPicPr>
          <p:cNvPr id="4" name="Picture 3" descr="SIBackgroundGraphics_051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3"/>
          <a:stretch>
            <a:fillRect/>
          </a:stretch>
        </p:blipFill>
        <p:spPr bwMode="auto">
          <a:xfrm>
            <a:off x="298764" y="1989953"/>
            <a:ext cx="227270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793066" y="1988756"/>
            <a:ext cx="557235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340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Sleep Disruption &amp; Blue Light</a:t>
            </a:r>
            <a:endParaRPr lang="en-US" sz="3400" b="1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793062" y="4472117"/>
            <a:ext cx="87501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There are </a:t>
            </a:r>
            <a:r>
              <a:rPr lang="en-US" sz="2800" b="1" dirty="0">
                <a:solidFill>
                  <a:srgbClr val="00B6F1"/>
                </a:solidFill>
                <a:latin typeface="+mn-lt"/>
                <a:cs typeface="Arial" panose="020B0604020202020204" pitchFamily="34" charset="0"/>
              </a:rPr>
              <a:t>no lens products </a:t>
            </a:r>
            <a:r>
              <a:rPr lang="en-US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on the market that are </a:t>
            </a:r>
            <a:r>
              <a:rPr lang="en-US" sz="2800" u="sng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clinically proven</a:t>
            </a:r>
            <a:r>
              <a:rPr lang="en-US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to improve </a:t>
            </a:r>
            <a:r>
              <a:rPr lang="en-US" sz="28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sleep.*</a:t>
            </a:r>
            <a:endParaRPr lang="en-US" sz="28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734740" y="2944812"/>
            <a:ext cx="92403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28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Exposure to blue light at night is </a:t>
            </a:r>
            <a:r>
              <a:rPr lang="en-US" sz="2800" b="1" dirty="0" smtClean="0">
                <a:solidFill>
                  <a:srgbClr val="00B6F1"/>
                </a:solidFill>
                <a:latin typeface="+mn-lt"/>
                <a:cs typeface="Arial" panose="020B0604020202020204" pitchFamily="34" charset="0"/>
              </a:rPr>
              <a:t>clinically proven</a:t>
            </a:r>
            <a:r>
              <a:rPr lang="en-US" sz="280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to disrupt sleep.</a:t>
            </a:r>
            <a:endParaRPr lang="en-US" sz="28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143000"/>
          </a:xfr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pc="100" dirty="0">
                <a:solidFill>
                  <a:schemeClr val="bg1"/>
                </a:solidFill>
                <a:ea typeface="MS PGothic" pitchFamily="34" charset="-128"/>
                <a:cs typeface="Arial"/>
              </a:rPr>
              <a:t>The Scientific Facts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754042" y="1961079"/>
            <a:ext cx="665287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34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AMD &amp;</a:t>
            </a:r>
            <a:r>
              <a:rPr lang="en-US" sz="340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Blue Light</a:t>
            </a:r>
            <a:endParaRPr lang="en-US" sz="3400" b="1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722388" y="2893125"/>
            <a:ext cx="92403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There are </a:t>
            </a:r>
            <a:r>
              <a:rPr lang="en-US" sz="2800" b="1" dirty="0">
                <a:solidFill>
                  <a:srgbClr val="00B6F1"/>
                </a:solidFill>
                <a:latin typeface="+mn-lt"/>
                <a:cs typeface="Arial" panose="020B0604020202020204" pitchFamily="34" charset="0"/>
              </a:rPr>
              <a:t>no current studies </a:t>
            </a:r>
            <a:r>
              <a:rPr lang="en-US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that link digital device </a:t>
            </a:r>
            <a:r>
              <a:rPr lang="en-US" sz="28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screen </a:t>
            </a:r>
            <a:r>
              <a:rPr lang="en-US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usage to AMD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722383" y="4381939"/>
            <a:ext cx="93828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There are </a:t>
            </a:r>
            <a:r>
              <a:rPr lang="en-US" sz="2800" b="1" dirty="0">
                <a:solidFill>
                  <a:srgbClr val="00B6F1"/>
                </a:solidFill>
                <a:latin typeface="+mn-lt"/>
                <a:cs typeface="Arial" panose="020B0604020202020204" pitchFamily="34" charset="0"/>
              </a:rPr>
              <a:t>no lens products </a:t>
            </a:r>
            <a:r>
              <a:rPr lang="en-US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on the market that are </a:t>
            </a:r>
            <a:r>
              <a:rPr lang="en-US" sz="2800" b="1" dirty="0">
                <a:solidFill>
                  <a:srgbClr val="00B6F1"/>
                </a:solidFill>
                <a:latin typeface="+mn-lt"/>
                <a:cs typeface="Arial" panose="020B0604020202020204" pitchFamily="34" charset="0"/>
              </a:rPr>
              <a:t>clinically proven </a:t>
            </a:r>
            <a:r>
              <a:rPr lang="en-US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to reduce risk of developing AMD</a:t>
            </a:r>
          </a:p>
        </p:txBody>
      </p:sp>
      <p:pic>
        <p:nvPicPr>
          <p:cNvPr id="8" name="Picture 7" descr="SIBackgroundGraphics_051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9" r="33955"/>
          <a:stretch>
            <a:fillRect/>
          </a:stretch>
        </p:blipFill>
        <p:spPr bwMode="auto">
          <a:xfrm>
            <a:off x="204663" y="1923097"/>
            <a:ext cx="2264244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7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143000"/>
          </a:xfr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pc="100" dirty="0">
                <a:solidFill>
                  <a:schemeClr val="bg1"/>
                </a:solidFill>
                <a:ea typeface="MS PGothic" pitchFamily="34" charset="-128"/>
                <a:cs typeface="Arial"/>
              </a:rPr>
              <a:t>The Scientific Facts</a:t>
            </a:r>
          </a:p>
        </p:txBody>
      </p:sp>
      <p:pic>
        <p:nvPicPr>
          <p:cNvPr id="4" name="Picture 3" descr="SIBackgroundGraphics_051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43"/>
          <a:stretch>
            <a:fillRect/>
          </a:stretch>
        </p:blipFill>
        <p:spPr bwMode="auto">
          <a:xfrm>
            <a:off x="257581" y="1905000"/>
            <a:ext cx="2264244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798310" y="2895600"/>
            <a:ext cx="924038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2800" dirty="0" smtClean="0">
                <a:solidFill>
                  <a:prstClr val="black"/>
                </a:solidFill>
                <a:latin typeface="+mn-lt"/>
              </a:rPr>
              <a:t>The most </a:t>
            </a:r>
            <a:r>
              <a:rPr lang="en-US" sz="2800" b="1" dirty="0" smtClean="0">
                <a:solidFill>
                  <a:srgbClr val="00B6F1"/>
                </a:solidFill>
                <a:latin typeface="+mn-lt"/>
              </a:rPr>
              <a:t>scientifically valid </a:t>
            </a:r>
            <a:r>
              <a:rPr lang="en-US" sz="2800" dirty="0" smtClean="0">
                <a:solidFill>
                  <a:prstClr val="black"/>
                </a:solidFill>
                <a:latin typeface="+mn-lt"/>
              </a:rPr>
              <a:t>and </a:t>
            </a:r>
            <a:r>
              <a:rPr lang="en-US" sz="2800" b="1" dirty="0" smtClean="0">
                <a:solidFill>
                  <a:srgbClr val="00B6F1"/>
                </a:solidFill>
                <a:latin typeface="+mn-lt"/>
              </a:rPr>
              <a:t>clinically appropriate</a:t>
            </a:r>
            <a:r>
              <a:rPr lang="en-US" sz="2800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+mn-lt"/>
              </a:rPr>
              <a:t>positioning for blue light attenuating lens products is to help alleviate the symptoms of digital eye strain. </a:t>
            </a:r>
            <a:endParaRPr lang="en-US" sz="280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798304" y="1821997"/>
            <a:ext cx="665287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3400" b="1" dirty="0" smtClean="0">
                <a:solidFill>
                  <a:prstClr val="black"/>
                </a:solidFill>
                <a:latin typeface="+mn-lt"/>
              </a:rPr>
              <a:t>Digital Eye Strain</a:t>
            </a:r>
            <a:endParaRPr lang="en-US" sz="3400" b="1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26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143000"/>
          </a:xfr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pc="100" dirty="0">
                <a:solidFill>
                  <a:schemeClr val="bg1"/>
                </a:solidFill>
                <a:ea typeface="MS PGothic" pitchFamily="34" charset="-128"/>
                <a:cs typeface="Arial"/>
              </a:rPr>
              <a:t>The Scientific Facts</a:t>
            </a:r>
          </a:p>
        </p:txBody>
      </p:sp>
      <p:pic>
        <p:nvPicPr>
          <p:cNvPr id="4" name="Picture 3" descr="SIBackgroundGraphics_051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3"/>
          <a:stretch>
            <a:fillRect/>
          </a:stretch>
        </p:blipFill>
        <p:spPr bwMode="auto">
          <a:xfrm>
            <a:off x="9148892" y="2305050"/>
            <a:ext cx="227270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IBackgroundGraphics_051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9" r="33955"/>
          <a:stretch>
            <a:fillRect/>
          </a:stretch>
        </p:blipFill>
        <p:spPr bwMode="auto">
          <a:xfrm>
            <a:off x="6518686" y="2305050"/>
            <a:ext cx="2266359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IBackgroundGraphics_0515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43"/>
          <a:stretch>
            <a:fillRect/>
          </a:stretch>
        </p:blipFill>
        <p:spPr bwMode="auto">
          <a:xfrm>
            <a:off x="3990998" y="2305050"/>
            <a:ext cx="2230386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5559" y="2855902"/>
            <a:ext cx="2414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Clinically Proven </a:t>
            </a:r>
          </a:p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Causation</a:t>
            </a:r>
          </a:p>
        </p:txBody>
      </p:sp>
      <p:sp>
        <p:nvSpPr>
          <p:cNvPr id="9" name="Multiply 8"/>
          <p:cNvSpPr/>
          <p:nvPr/>
        </p:nvSpPr>
        <p:spPr>
          <a:xfrm>
            <a:off x="9391133" y="4210200"/>
            <a:ext cx="1788226" cy="211440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6757751" y="4238634"/>
            <a:ext cx="1788226" cy="211440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6757752" y="2076600"/>
            <a:ext cx="1788226" cy="211440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41" y="2328330"/>
            <a:ext cx="2533340" cy="17864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41" y="4385730"/>
            <a:ext cx="2533340" cy="17864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574" y="2175930"/>
            <a:ext cx="2533340" cy="17864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7058" y="5039389"/>
            <a:ext cx="2319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Product Efficacy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0149" y="1458466"/>
            <a:ext cx="11171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Blue light exposure </a:t>
            </a:r>
            <a:r>
              <a:rPr lang="en-US" sz="32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from digital devices:</a:t>
            </a:r>
            <a:endParaRPr lang="en-US" sz="3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6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143000"/>
          </a:xfr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pc="100" dirty="0">
                <a:solidFill>
                  <a:schemeClr val="bg1"/>
                </a:solidFill>
                <a:ea typeface="MS PGothic" pitchFamily="34" charset="-128"/>
                <a:cs typeface="Arial"/>
              </a:rPr>
              <a:t>Digital Eye Strain</a:t>
            </a:r>
          </a:p>
        </p:txBody>
      </p:sp>
      <p:pic>
        <p:nvPicPr>
          <p:cNvPr id="4" name="Picture 1" descr="SI_Illustrations_0515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9" t="21994" r="11555" b="18576"/>
          <a:stretch>
            <a:fillRect/>
          </a:stretch>
        </p:blipFill>
        <p:spPr bwMode="auto">
          <a:xfrm>
            <a:off x="1883343" y="1516063"/>
            <a:ext cx="7922736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616380" y="2371726"/>
            <a:ext cx="1313180" cy="1077218"/>
          </a:xfrm>
          <a:prstGeom prst="rect">
            <a:avLst/>
          </a:prstGeom>
          <a:solidFill>
            <a:srgbClr val="E2BB49">
              <a:alpha val="8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en-US" sz="3200" dirty="0" smtClean="0">
                <a:solidFill>
                  <a:prstClr val="white"/>
                </a:solidFill>
                <a:latin typeface="+mn-lt"/>
                <a:cs typeface="Tw Cen MT"/>
              </a:rPr>
              <a:t>Visible</a:t>
            </a:r>
          </a:p>
          <a:p>
            <a:pPr algn="ctr" defTabSz="457200" eaLnBrk="1" hangingPunct="1"/>
            <a:r>
              <a:rPr lang="en-US" sz="3200" dirty="0" smtClean="0">
                <a:solidFill>
                  <a:prstClr val="white"/>
                </a:solidFill>
                <a:latin typeface="+mn-lt"/>
                <a:cs typeface="Tw Cen MT"/>
              </a:rPr>
              <a:t>Light</a:t>
            </a:r>
            <a:endParaRPr lang="en-US" sz="3200" dirty="0">
              <a:solidFill>
                <a:prstClr val="white"/>
              </a:solidFill>
              <a:latin typeface="+mn-lt"/>
              <a:cs typeface="Tw Cen MT"/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526913" y="3668713"/>
            <a:ext cx="2539339" cy="690562"/>
            <a:chOff x="394940" y="3548380"/>
            <a:chExt cx="1905000" cy="690771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394940" y="3548380"/>
              <a:ext cx="1905000" cy="0"/>
            </a:xfrm>
            <a:prstGeom prst="straightConnector1">
              <a:avLst/>
            </a:prstGeom>
            <a:ln w="38100">
              <a:solidFill>
                <a:srgbClr val="E2BB49">
                  <a:alpha val="58000"/>
                </a:srgbClr>
              </a:solidFill>
              <a:tailEnd type="arrow"/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394940" y="3781813"/>
              <a:ext cx="1905000" cy="0"/>
            </a:xfrm>
            <a:prstGeom prst="straightConnector1">
              <a:avLst/>
            </a:prstGeom>
            <a:ln w="38100">
              <a:solidFill>
                <a:srgbClr val="E2BB49">
                  <a:alpha val="58000"/>
                </a:srgbClr>
              </a:solidFill>
              <a:tailEnd type="arrow"/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394940" y="4021598"/>
              <a:ext cx="1905000" cy="0"/>
            </a:xfrm>
            <a:prstGeom prst="straightConnector1">
              <a:avLst/>
            </a:prstGeom>
            <a:ln w="38100">
              <a:solidFill>
                <a:srgbClr val="E2BB49">
                  <a:alpha val="58000"/>
                </a:srgbClr>
              </a:solidFill>
              <a:tailEnd type="arrow"/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394940" y="4239151"/>
              <a:ext cx="1905000" cy="0"/>
            </a:xfrm>
            <a:prstGeom prst="straightConnector1">
              <a:avLst/>
            </a:prstGeom>
            <a:ln w="38100">
              <a:solidFill>
                <a:srgbClr val="E2BB49">
                  <a:alpha val="58000"/>
                </a:srgbClr>
              </a:solidFill>
              <a:tailEnd type="arrow"/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559312" y="1660527"/>
            <a:ext cx="8189367" cy="3551199"/>
            <a:chOff x="2670826" y="1539875"/>
            <a:chExt cx="6142517" cy="3550901"/>
          </a:xfrm>
        </p:grpSpPr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6571793" y="1539875"/>
              <a:ext cx="2241550" cy="2346128"/>
              <a:chOff x="6989970" y="1195926"/>
              <a:chExt cx="2241616" cy="2346821"/>
            </a:xfrm>
          </p:grpSpPr>
          <p:sp>
            <p:nvSpPr>
              <p:cNvPr id="16" name="Text Box 27"/>
              <p:cNvSpPr txBox="1">
                <a:spLocks noChangeArrowheads="1"/>
              </p:cNvSpPr>
              <p:nvPr/>
            </p:nvSpPr>
            <p:spPr bwMode="auto">
              <a:xfrm>
                <a:off x="6989970" y="1195926"/>
                <a:ext cx="2241616" cy="1015663"/>
              </a:xfrm>
              <a:prstGeom prst="rect">
                <a:avLst/>
              </a:prstGeom>
              <a:solidFill>
                <a:srgbClr val="FF0000">
                  <a:alpha val="5803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buClr>
                    <a:srgbClr val="FF0000"/>
                  </a:buClr>
                </a:pPr>
                <a:r>
                  <a:rPr lang="en-US" sz="2000" dirty="0">
                    <a:solidFill>
                      <a:srgbClr val="FFFFFF"/>
                    </a:solidFill>
                    <a:latin typeface="+mn-lt"/>
                    <a:cs typeface="Tw Cen MT"/>
                  </a:rPr>
                  <a:t>Red light is </a:t>
                </a:r>
              </a:p>
              <a:p>
                <a:pPr algn="ctr" eaLnBrk="1" hangingPunct="1">
                  <a:buClr>
                    <a:srgbClr val="FF0000"/>
                  </a:buClr>
                </a:pPr>
                <a:r>
                  <a:rPr lang="en-US" sz="2000" dirty="0">
                    <a:solidFill>
                      <a:srgbClr val="FFFFFF"/>
                    </a:solidFill>
                    <a:latin typeface="+mn-lt"/>
                    <a:cs typeface="Tw Cen MT"/>
                  </a:rPr>
                  <a:t>defocused behind </a:t>
                </a:r>
              </a:p>
              <a:p>
                <a:pPr algn="ctr" eaLnBrk="1" hangingPunct="1">
                  <a:buClr>
                    <a:srgbClr val="FF0000"/>
                  </a:buClr>
                </a:pPr>
                <a:r>
                  <a:rPr lang="en-US" sz="2000" dirty="0">
                    <a:solidFill>
                      <a:srgbClr val="FFFFFF"/>
                    </a:solidFill>
                    <a:latin typeface="+mn-lt"/>
                    <a:cs typeface="Tw Cen MT"/>
                  </a:rPr>
                  <a:t>the retina 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7384015" y="2212141"/>
                <a:ext cx="0" cy="1330606"/>
              </a:xfrm>
              <a:prstGeom prst="straightConnector1">
                <a:avLst/>
              </a:prstGeom>
              <a:ln w="38100">
                <a:solidFill>
                  <a:srgbClr val="FF0000">
                    <a:alpha val="58000"/>
                  </a:srgbClr>
                </a:solidFill>
                <a:tailEnd type="arrow"/>
              </a:ln>
              <a:effec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22"/>
            <p:cNvSpPr txBox="1">
              <a:spLocks noChangeArrowheads="1"/>
            </p:cNvSpPr>
            <p:nvPr/>
          </p:nvSpPr>
          <p:spPr bwMode="auto">
            <a:xfrm>
              <a:off x="6786563" y="4629150"/>
              <a:ext cx="661533" cy="46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en-US" dirty="0">
                  <a:solidFill>
                    <a:srgbClr val="FF0000"/>
                  </a:solidFill>
                  <a:latin typeface="+mn-lt"/>
                  <a:cs typeface="Tw Cen MT"/>
                </a:rPr>
                <a:t>+.50 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670826" y="3106607"/>
              <a:ext cx="4307698" cy="1568318"/>
            </a:xfrm>
            <a:custGeom>
              <a:avLst/>
              <a:gdLst>
                <a:gd name="connsiteX0" fmla="*/ 24903 w 4308186"/>
                <a:gd name="connsiteY0" fmla="*/ 0 h 1568788"/>
                <a:gd name="connsiteX1" fmla="*/ 4308186 w 4308186"/>
                <a:gd name="connsiteY1" fmla="*/ 784394 h 1568788"/>
                <a:gd name="connsiteX2" fmla="*/ 0 w 4308186"/>
                <a:gd name="connsiteY2" fmla="*/ 1568788 h 156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8186" h="1568788">
                  <a:moveTo>
                    <a:pt x="24903" y="0"/>
                  </a:moveTo>
                  <a:lnTo>
                    <a:pt x="4308186" y="784394"/>
                  </a:lnTo>
                  <a:lnTo>
                    <a:pt x="0" y="1568788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726481" y="1660534"/>
            <a:ext cx="4848853" cy="3519449"/>
            <a:chOff x="2796856" y="1539875"/>
            <a:chExt cx="3636342" cy="3519151"/>
          </a:xfrm>
        </p:grpSpPr>
        <p:sp>
          <p:nvSpPr>
            <p:cNvPr id="19" name="TextBox 23"/>
            <p:cNvSpPr txBox="1">
              <a:spLocks noChangeArrowheads="1"/>
            </p:cNvSpPr>
            <p:nvPr/>
          </p:nvSpPr>
          <p:spPr bwMode="auto">
            <a:xfrm>
              <a:off x="5624513" y="4597400"/>
              <a:ext cx="687873" cy="46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en-US" dirty="0">
                  <a:solidFill>
                    <a:srgbClr val="008000"/>
                  </a:solidFill>
                  <a:latin typeface="+mn-lt"/>
                  <a:cs typeface="Tw Cen MT"/>
                </a:rPr>
                <a:t>Plano</a:t>
              </a:r>
            </a:p>
          </p:txBody>
        </p:sp>
        <p:grpSp>
          <p:nvGrpSpPr>
            <p:cNvPr id="20" name="Group 34"/>
            <p:cNvGrpSpPr>
              <a:grpSpLocks/>
            </p:cNvGrpSpPr>
            <p:nvPr/>
          </p:nvGrpSpPr>
          <p:grpSpPr bwMode="auto">
            <a:xfrm>
              <a:off x="2796856" y="1539875"/>
              <a:ext cx="3636342" cy="3011233"/>
              <a:chOff x="2796856" y="1539875"/>
              <a:chExt cx="3636342" cy="3011233"/>
            </a:xfrm>
          </p:grpSpPr>
          <p:grpSp>
            <p:nvGrpSpPr>
              <p:cNvPr id="21" name="Group 8"/>
              <p:cNvGrpSpPr>
                <a:grpSpLocks/>
              </p:cNvGrpSpPr>
              <p:nvPr/>
            </p:nvGrpSpPr>
            <p:grpSpPr bwMode="auto">
              <a:xfrm>
                <a:off x="4837760" y="1539875"/>
                <a:ext cx="1595438" cy="2346126"/>
                <a:chOff x="5230001" y="1186104"/>
                <a:chExt cx="1595998" cy="2346819"/>
              </a:xfrm>
            </p:grpSpPr>
            <p:sp>
              <p:nvSpPr>
                <p:cNvPr id="2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230001" y="1186104"/>
                  <a:ext cx="1595998" cy="1015963"/>
                </a:xfrm>
                <a:prstGeom prst="rect">
                  <a:avLst/>
                </a:prstGeom>
                <a:solidFill>
                  <a:srgbClr val="008000">
                    <a:alpha val="5803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buClr>
                      <a:srgbClr val="FF0000"/>
                    </a:buClr>
                  </a:pPr>
                  <a:r>
                    <a:rPr lang="en-US" sz="2000" dirty="0">
                      <a:solidFill>
                        <a:srgbClr val="FFFFFF"/>
                      </a:solidFill>
                      <a:latin typeface="+mn-lt"/>
                      <a:cs typeface="Tw Cen MT"/>
                    </a:rPr>
                    <a:t>Green light</a:t>
                  </a:r>
                </a:p>
                <a:p>
                  <a:pPr algn="ctr" eaLnBrk="1" hangingPunct="1">
                    <a:buClr>
                      <a:srgbClr val="FF0000"/>
                    </a:buClr>
                  </a:pPr>
                  <a:r>
                    <a:rPr lang="en-US" sz="2000" dirty="0">
                      <a:solidFill>
                        <a:srgbClr val="FFFFFF"/>
                      </a:solidFill>
                      <a:latin typeface="+mn-lt"/>
                      <a:cs typeface="Tw Cen MT"/>
                    </a:rPr>
                    <a:t>in focus</a:t>
                  </a:r>
                </a:p>
                <a:p>
                  <a:pPr algn="ctr" eaLnBrk="1" hangingPunct="1">
                    <a:buClr>
                      <a:srgbClr val="FF0000"/>
                    </a:buClr>
                  </a:pPr>
                  <a:r>
                    <a:rPr lang="en-US" sz="2000" dirty="0">
                      <a:solidFill>
                        <a:srgbClr val="FFFFFF"/>
                      </a:solidFill>
                      <a:latin typeface="+mn-lt"/>
                      <a:cs typeface="Tw Cen MT"/>
                    </a:rPr>
                    <a:t>on macula</a:t>
                  </a:r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6422145" y="2202318"/>
                  <a:ext cx="0" cy="1330605"/>
                </a:xfrm>
                <a:prstGeom prst="straightConnector1">
                  <a:avLst/>
                </a:prstGeom>
                <a:ln w="38100">
                  <a:solidFill>
                    <a:srgbClr val="008000">
                      <a:alpha val="58000"/>
                    </a:srgbClr>
                  </a:solidFill>
                  <a:tailEnd type="arrow"/>
                </a:ln>
                <a:effectLst/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Freeform 21"/>
              <p:cNvSpPr/>
              <p:nvPr/>
            </p:nvSpPr>
            <p:spPr>
              <a:xfrm>
                <a:off x="2796856" y="3230420"/>
                <a:ext cx="3235804" cy="1320688"/>
              </a:xfrm>
              <a:custGeom>
                <a:avLst/>
                <a:gdLst>
                  <a:gd name="connsiteX0" fmla="*/ 0 w 3131528"/>
                  <a:gd name="connsiteY0" fmla="*/ 0 h 1319774"/>
                  <a:gd name="connsiteX1" fmla="*/ 3131528 w 3131528"/>
                  <a:gd name="connsiteY1" fmla="*/ 653662 h 1319774"/>
                  <a:gd name="connsiteX2" fmla="*/ 12451 w 3131528"/>
                  <a:gd name="connsiteY2" fmla="*/ 1319774 h 131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1528" h="1319774">
                    <a:moveTo>
                      <a:pt x="0" y="0"/>
                    </a:moveTo>
                    <a:lnTo>
                      <a:pt x="3131528" y="653662"/>
                    </a:lnTo>
                    <a:lnTo>
                      <a:pt x="12451" y="1319774"/>
                    </a:lnTo>
                  </a:path>
                </a:pathLst>
              </a:cu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299025" y="1660525"/>
            <a:ext cx="4670266" cy="4354513"/>
            <a:chOff x="2475600" y="1539875"/>
            <a:chExt cx="3502925" cy="4354573"/>
          </a:xfrm>
        </p:grpSpPr>
        <p:grpSp>
          <p:nvGrpSpPr>
            <p:cNvPr id="26" name="Group 7"/>
            <p:cNvGrpSpPr>
              <a:grpSpLocks/>
            </p:cNvGrpSpPr>
            <p:nvPr/>
          </p:nvGrpSpPr>
          <p:grpSpPr bwMode="auto">
            <a:xfrm>
              <a:off x="2475600" y="1539875"/>
              <a:ext cx="2257425" cy="2295557"/>
              <a:chOff x="2894468" y="1210658"/>
              <a:chExt cx="2257168" cy="2295257"/>
            </a:xfrm>
          </p:grpSpPr>
          <p:sp>
            <p:nvSpPr>
              <p:cNvPr id="32" name="Text Box 27"/>
              <p:cNvSpPr txBox="1">
                <a:spLocks noChangeArrowheads="1"/>
              </p:cNvSpPr>
              <p:nvPr/>
            </p:nvSpPr>
            <p:spPr bwMode="auto">
              <a:xfrm>
                <a:off x="2894468" y="1210658"/>
                <a:ext cx="2257168" cy="1015663"/>
              </a:xfrm>
              <a:prstGeom prst="rect">
                <a:avLst/>
              </a:prstGeom>
              <a:solidFill>
                <a:srgbClr val="000099">
                  <a:alpha val="5803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buClr>
                    <a:srgbClr val="FF0000"/>
                  </a:buClr>
                </a:pPr>
                <a:r>
                  <a:rPr lang="en-US" sz="2000" dirty="0" smtClean="0">
                    <a:solidFill>
                      <a:srgbClr val="FFFFFF"/>
                    </a:solidFill>
                    <a:latin typeface="+mn-lt"/>
                    <a:cs typeface="Tw Cen MT"/>
                  </a:rPr>
                  <a:t>Blue light is </a:t>
                </a:r>
              </a:p>
              <a:p>
                <a:pPr algn="ctr" eaLnBrk="1" hangingPunct="1">
                  <a:buClr>
                    <a:srgbClr val="FF0000"/>
                  </a:buClr>
                </a:pPr>
                <a:r>
                  <a:rPr lang="en-US" sz="2000" dirty="0" smtClean="0">
                    <a:solidFill>
                      <a:srgbClr val="FFFFFF"/>
                    </a:solidFill>
                    <a:latin typeface="+mn-lt"/>
                    <a:cs typeface="Tw Cen MT"/>
                  </a:rPr>
                  <a:t>defocused in front </a:t>
                </a:r>
              </a:p>
              <a:p>
                <a:pPr algn="ctr" eaLnBrk="1" hangingPunct="1">
                  <a:buClr>
                    <a:srgbClr val="FF0000"/>
                  </a:buClr>
                </a:pPr>
                <a:r>
                  <a:rPr lang="en-US" sz="2000" dirty="0" smtClean="0">
                    <a:solidFill>
                      <a:srgbClr val="FFFFFF"/>
                    </a:solidFill>
                    <a:latin typeface="+mn-lt"/>
                    <a:cs typeface="Tw Cen MT"/>
                  </a:rPr>
                  <a:t>of the retina</a:t>
                </a:r>
                <a:endParaRPr lang="en-US" sz="2000" dirty="0">
                  <a:solidFill>
                    <a:srgbClr val="FFFFFF"/>
                  </a:solidFill>
                  <a:latin typeface="+mn-lt"/>
                  <a:cs typeface="Tw Cen MT"/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5109931" y="2226539"/>
                <a:ext cx="0" cy="1279376"/>
              </a:xfrm>
              <a:prstGeom prst="straightConnector1">
                <a:avLst/>
              </a:prstGeom>
              <a:ln w="38100">
                <a:solidFill>
                  <a:srgbClr val="000099">
                    <a:alpha val="58000"/>
                  </a:srgbClr>
                </a:solidFill>
                <a:tailEnd type="arrow"/>
              </a:ln>
              <a:effec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5"/>
            <p:cNvSpPr txBox="1">
              <a:spLocks noChangeArrowheads="1"/>
            </p:cNvSpPr>
            <p:nvPr/>
          </p:nvSpPr>
          <p:spPr bwMode="auto">
            <a:xfrm>
              <a:off x="4244974" y="4597400"/>
              <a:ext cx="659934" cy="461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en-US" dirty="0">
                  <a:solidFill>
                    <a:srgbClr val="000099"/>
                  </a:solidFill>
                  <a:latin typeface="+mn-lt"/>
                  <a:cs typeface="Tw Cen MT"/>
                </a:rPr>
                <a:t>-1.00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3381375" y="5494338"/>
              <a:ext cx="2597150" cy="400110"/>
            </a:xfrm>
            <a:prstGeom prst="rect">
              <a:avLst/>
            </a:prstGeom>
            <a:solidFill>
              <a:srgbClr val="000099">
                <a:alpha val="5803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buClr>
                  <a:srgbClr val="FF0000"/>
                </a:buClr>
              </a:pPr>
              <a:r>
                <a:rPr lang="en-US" sz="2000" dirty="0">
                  <a:solidFill>
                    <a:srgbClr val="FFFFFF"/>
                  </a:solidFill>
                  <a:latin typeface="+mn-lt"/>
                  <a:cs typeface="Tw Cen MT"/>
                </a:rPr>
                <a:t>Chromatic aberration</a:t>
              </a:r>
            </a:p>
          </p:txBody>
        </p:sp>
        <p:grpSp>
          <p:nvGrpSpPr>
            <p:cNvPr id="29" name="Group 21"/>
            <p:cNvGrpSpPr>
              <a:grpSpLocks/>
            </p:cNvGrpSpPr>
            <p:nvPr/>
          </p:nvGrpSpPr>
          <p:grpSpPr bwMode="auto">
            <a:xfrm>
              <a:off x="2825262" y="3303025"/>
              <a:ext cx="3153263" cy="1155652"/>
              <a:chOff x="2825262" y="3303025"/>
              <a:chExt cx="3153263" cy="115565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2824781" y="3303612"/>
                <a:ext cx="3153744" cy="935050"/>
              </a:xfrm>
              <a:prstGeom prst="line">
                <a:avLst/>
              </a:prstGeom>
              <a:ln>
                <a:solidFill>
                  <a:srgbClr val="00009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2824781" y="3448076"/>
                <a:ext cx="3153744" cy="1011252"/>
              </a:xfrm>
              <a:prstGeom prst="line">
                <a:avLst/>
              </a:prstGeom>
              <a:ln>
                <a:solidFill>
                  <a:srgbClr val="00009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200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SP Dark">
  <a:themeElements>
    <a:clrScheme name="VSP Global 2">
      <a:dk1>
        <a:srgbClr val="003046"/>
      </a:dk1>
      <a:lt1>
        <a:srgbClr val="FFFFFF"/>
      </a:lt1>
      <a:dk2>
        <a:srgbClr val="003046"/>
      </a:dk2>
      <a:lt2>
        <a:srgbClr val="FFFFFF"/>
      </a:lt2>
      <a:accent1>
        <a:srgbClr val="00B6F1"/>
      </a:accent1>
      <a:accent2>
        <a:srgbClr val="9FCC3B"/>
      </a:accent2>
      <a:accent3>
        <a:srgbClr val="F47A44"/>
      </a:accent3>
      <a:accent4>
        <a:srgbClr val="006EB3"/>
      </a:accent4>
      <a:accent5>
        <a:srgbClr val="CE202A"/>
      </a:accent5>
      <a:accent6>
        <a:srgbClr val="593160"/>
      </a:accent6>
      <a:hlink>
        <a:srgbClr val="01B5F1"/>
      </a:hlink>
      <a:folHlink>
        <a:srgbClr val="01B5F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VSP Light">
  <a:themeElements>
    <a:clrScheme name="VSP Optics">
      <a:dk1>
        <a:srgbClr val="003046"/>
      </a:dk1>
      <a:lt1>
        <a:srgbClr val="FFFFFF"/>
      </a:lt1>
      <a:dk2>
        <a:srgbClr val="003046"/>
      </a:dk2>
      <a:lt2>
        <a:srgbClr val="FFFFFF"/>
      </a:lt2>
      <a:accent1>
        <a:srgbClr val="FF6D22"/>
      </a:accent1>
      <a:accent2>
        <a:srgbClr val="00B6F1"/>
      </a:accent2>
      <a:accent3>
        <a:srgbClr val="003046"/>
      </a:accent3>
      <a:accent4>
        <a:srgbClr val="616365"/>
      </a:accent4>
      <a:accent5>
        <a:srgbClr val="7AB800"/>
      </a:accent5>
      <a:accent6>
        <a:srgbClr val="693A77"/>
      </a:accent6>
      <a:hlink>
        <a:srgbClr val="01B5F1"/>
      </a:hlink>
      <a:folHlink>
        <a:srgbClr val="01B5F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VSP Optics">
    <a:dk1>
      <a:srgbClr val="003046"/>
    </a:dk1>
    <a:lt1>
      <a:srgbClr val="FFFFFF"/>
    </a:lt1>
    <a:dk2>
      <a:srgbClr val="003046"/>
    </a:dk2>
    <a:lt2>
      <a:srgbClr val="FFFFFF"/>
    </a:lt2>
    <a:accent1>
      <a:srgbClr val="FF6D22"/>
    </a:accent1>
    <a:accent2>
      <a:srgbClr val="00B6F1"/>
    </a:accent2>
    <a:accent3>
      <a:srgbClr val="003046"/>
    </a:accent3>
    <a:accent4>
      <a:srgbClr val="616365"/>
    </a:accent4>
    <a:accent5>
      <a:srgbClr val="7AB800"/>
    </a:accent5>
    <a:accent6>
      <a:srgbClr val="693A77"/>
    </a:accent6>
    <a:hlink>
      <a:srgbClr val="01B5F1"/>
    </a:hlink>
    <a:folHlink>
      <a:srgbClr val="01B5F1"/>
    </a:folHlink>
  </a:clrScheme>
</a:themeOverride>
</file>

<file path=ppt/theme/themeOverride2.xml><?xml version="1.0" encoding="utf-8"?>
<a:themeOverride xmlns:a="http://schemas.openxmlformats.org/drawingml/2006/main">
  <a:clrScheme name="VSP Optics">
    <a:dk1>
      <a:srgbClr val="003046"/>
    </a:dk1>
    <a:lt1>
      <a:srgbClr val="FFFFFF"/>
    </a:lt1>
    <a:dk2>
      <a:srgbClr val="003046"/>
    </a:dk2>
    <a:lt2>
      <a:srgbClr val="FFFFFF"/>
    </a:lt2>
    <a:accent1>
      <a:srgbClr val="FF6D22"/>
    </a:accent1>
    <a:accent2>
      <a:srgbClr val="00B6F1"/>
    </a:accent2>
    <a:accent3>
      <a:srgbClr val="003046"/>
    </a:accent3>
    <a:accent4>
      <a:srgbClr val="616365"/>
    </a:accent4>
    <a:accent5>
      <a:srgbClr val="7AB800"/>
    </a:accent5>
    <a:accent6>
      <a:srgbClr val="693A77"/>
    </a:accent6>
    <a:hlink>
      <a:srgbClr val="01B5F1"/>
    </a:hlink>
    <a:folHlink>
      <a:srgbClr val="01B5F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45f58e8-17bd-49b6-8f60-2d158abd43bb">GLOBALVIEW-84-657</_dlc_DocId>
    <_dlc_DocIdUrl xmlns="345f58e8-17bd-49b6-8f60-2d158abd43bb">
      <Url>https://visionserviceplan.sharepoint.com/en/company/brandsource/_layouts/15/DocIdRedir.aspx?ID=GLOBALVIEW-84-657</Url>
      <Description>GLOBALVIEW-84-657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8647EA335B924F8567C454B8F2D8A2" ma:contentTypeVersion="4" ma:contentTypeDescription="Create a new document." ma:contentTypeScope="" ma:versionID="4eced2092d30b578a80975a46babf5e4">
  <xsd:schema xmlns:xsd="http://www.w3.org/2001/XMLSchema" xmlns:xs="http://www.w3.org/2001/XMLSchema" xmlns:p="http://schemas.microsoft.com/office/2006/metadata/properties" xmlns:ns1="http://schemas.microsoft.com/sharepoint/v3" xmlns:ns2="345f58e8-17bd-49b6-8f60-2d158abd43bb" xmlns:ns3="ef8174a7-5204-49fa-be3f-2291a0599744" xmlns:ns4="1a0ed3ed-0d32-42e1-97a8-c8a5559436b8" targetNamespace="http://schemas.microsoft.com/office/2006/metadata/properties" ma:root="true" ma:fieldsID="a5b6cfc52a8ea1155c3218b7c29f1afc" ns1:_="" ns2:_="" ns3:_="" ns4:_="">
    <xsd:import namespace="http://schemas.microsoft.com/sharepoint/v3"/>
    <xsd:import namespace="345f58e8-17bd-49b6-8f60-2d158abd43bb"/>
    <xsd:import namespace="ef8174a7-5204-49fa-be3f-2291a0599744"/>
    <xsd:import namespace="1a0ed3ed-0d32-42e1-97a8-c8a5559436b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SharedWithUsers" minOccurs="0"/>
                <xsd:element ref="ns4:SharingHintHash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5f58e8-17bd-49b6-8f60-2d158abd43b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174a7-5204-49fa-be3f-2291a059974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ed3ed-0d32-42e1-97a8-c8a5559436b8" elementFormDefault="qualified">
    <xsd:import namespace="http://schemas.microsoft.com/office/2006/documentManagement/types"/>
    <xsd:import namespace="http://schemas.microsoft.com/office/infopath/2007/PartnerControls"/>
    <xsd:element name="SharingHintHash" ma:index="14" nillable="true" ma:displayName="Sharing Hint Hash" ma:internalName="SharingHintHash" ma:readOnly="true">
      <xsd:simpleType>
        <xsd:restriction base="dms:Text"/>
      </xsd:simple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D576AA-C89E-4FF5-8C16-FCC608DE4EA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33FE5E1-1FD9-4C53-9386-6A5AFA3392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C9B08C-4C56-4EA3-8075-D17DE92B89AE}">
  <ds:schemaRefs>
    <ds:schemaRef ds:uri="http://purl.org/dc/elements/1.1/"/>
    <ds:schemaRef ds:uri="http://www.w3.org/XML/1998/namespace"/>
    <ds:schemaRef ds:uri="http://purl.org/dc/terms/"/>
    <ds:schemaRef ds:uri="345f58e8-17bd-49b6-8f60-2d158abd43bb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1a0ed3ed-0d32-42e1-97a8-c8a5559436b8"/>
    <ds:schemaRef ds:uri="ef8174a7-5204-49fa-be3f-2291a0599744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F920D914-028D-4248-A130-878D50AC95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45f58e8-17bd-49b6-8f60-2d158abd43bb"/>
    <ds:schemaRef ds:uri="ef8174a7-5204-49fa-be3f-2291a0599744"/>
    <ds:schemaRef ds:uri="1a0ed3ed-0d32-42e1-97a8-c8a5559436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</TotalTime>
  <Words>906</Words>
  <Application>Microsoft Office PowerPoint</Application>
  <PresentationFormat>Custom</PresentationFormat>
  <Paragraphs>185</Paragraphs>
  <Slides>29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VSP Dark</vt:lpstr>
      <vt:lpstr>VSP Light</vt:lpstr>
      <vt:lpstr>Blue light:  separating science  from speculation</vt:lpstr>
      <vt:lpstr>THE EVOLUTION OF ILLUMINATION</vt:lpstr>
      <vt:lpstr>TRADITIONAL VS. MODERN LIGHT SOURCES</vt:lpstr>
      <vt:lpstr>The Scientific Facts</vt:lpstr>
      <vt:lpstr>The Scientific Facts</vt:lpstr>
      <vt:lpstr>The Scientific Facts</vt:lpstr>
      <vt:lpstr>The Scientific Facts</vt:lpstr>
      <vt:lpstr>The Scientific Facts</vt:lpstr>
      <vt:lpstr>Digital Eye Strain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TechShield™ Blue</vt:lpstr>
      <vt:lpstr>TechShield 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Photochromic Lens Function</vt:lpstr>
      <vt:lpstr>PowerPoint Presentation</vt:lpstr>
      <vt:lpstr>When to choose What</vt:lpstr>
      <vt:lpstr>PowerPoint Presentation</vt:lpstr>
      <vt:lpstr>Schedule an in-office training with a vsp optics group representative</vt:lpstr>
      <vt:lpstr>thank you</vt:lpstr>
    </vt:vector>
  </TitlesOfParts>
  <Manager>Rob Kalmbach</Manager>
  <Company>VSP Global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VSP Optics Group Template</dc:title>
  <dc:subject>VSP Optics Group Powerpoint Template</dc:subject>
  <dc:creator>Ral Weekly</dc:creator>
  <cp:lastModifiedBy>Paul Janes</cp:lastModifiedBy>
  <cp:revision>424</cp:revision>
  <cp:lastPrinted>2016-07-26T22:55:35Z</cp:lastPrinted>
  <dcterms:created xsi:type="dcterms:W3CDTF">2016-04-14T17:40:29Z</dcterms:created>
  <dcterms:modified xsi:type="dcterms:W3CDTF">2017-04-03T16:09:15Z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filetime>2016-05-20T07:00:00Z</vt:filetime>
  </property>
  <property fmtid="{D5CDD505-2E9C-101B-9397-08002B2CF9AE}" pid="3" name="ContentTypeId">
    <vt:lpwstr>0x0101008D8647EA335B924F8567C454B8F2D8A2</vt:lpwstr>
  </property>
  <property fmtid="{D5CDD505-2E9C-101B-9397-08002B2CF9AE}" pid="4" name="_dlc_DocIdItemGuid">
    <vt:lpwstr>3dedf908-e3f3-4210-aa97-3a5a35b34c7e</vt:lpwstr>
  </property>
</Properties>
</file>